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66"/>
  </p:notesMasterIdLst>
  <p:handoutMasterIdLst>
    <p:handoutMasterId r:id="rId67"/>
  </p:handoutMasterIdLst>
  <p:sldIdLst>
    <p:sldId id="256" r:id="rId6"/>
    <p:sldId id="257" r:id="rId7"/>
    <p:sldId id="259" r:id="rId8"/>
    <p:sldId id="258" r:id="rId9"/>
    <p:sldId id="263" r:id="rId10"/>
    <p:sldId id="264" r:id="rId11"/>
    <p:sldId id="266" r:id="rId12"/>
    <p:sldId id="265" r:id="rId13"/>
    <p:sldId id="268" r:id="rId14"/>
    <p:sldId id="261" r:id="rId15"/>
    <p:sldId id="269" r:id="rId16"/>
    <p:sldId id="270" r:id="rId17"/>
    <p:sldId id="271" r:id="rId18"/>
    <p:sldId id="287" r:id="rId19"/>
    <p:sldId id="312" r:id="rId20"/>
    <p:sldId id="288" r:id="rId21"/>
    <p:sldId id="292" r:id="rId22"/>
    <p:sldId id="297" r:id="rId23"/>
    <p:sldId id="295" r:id="rId24"/>
    <p:sldId id="303" r:id="rId25"/>
    <p:sldId id="296" r:id="rId26"/>
    <p:sldId id="300" r:id="rId27"/>
    <p:sldId id="313" r:id="rId28"/>
    <p:sldId id="305" r:id="rId29"/>
    <p:sldId id="309" r:id="rId30"/>
    <p:sldId id="311" r:id="rId31"/>
    <p:sldId id="316" r:id="rId32"/>
    <p:sldId id="304" r:id="rId33"/>
    <p:sldId id="361" r:id="rId34"/>
    <p:sldId id="308" r:id="rId35"/>
    <p:sldId id="362" r:id="rId36"/>
    <p:sldId id="360" r:id="rId37"/>
    <p:sldId id="363" r:id="rId38"/>
    <p:sldId id="364" r:id="rId39"/>
    <p:sldId id="366" r:id="rId40"/>
    <p:sldId id="416" r:id="rId41"/>
    <p:sldId id="375" r:id="rId42"/>
    <p:sldId id="376" r:id="rId43"/>
    <p:sldId id="378" r:id="rId44"/>
    <p:sldId id="377" r:id="rId45"/>
    <p:sldId id="391" r:id="rId46"/>
    <p:sldId id="383" r:id="rId47"/>
    <p:sldId id="384" r:id="rId48"/>
    <p:sldId id="390" r:id="rId49"/>
    <p:sldId id="418" r:id="rId50"/>
    <p:sldId id="358" r:id="rId51"/>
    <p:sldId id="394" r:id="rId52"/>
    <p:sldId id="395" r:id="rId53"/>
    <p:sldId id="396" r:id="rId54"/>
    <p:sldId id="397" r:id="rId55"/>
    <p:sldId id="417" r:id="rId56"/>
    <p:sldId id="393" r:id="rId57"/>
    <p:sldId id="338" r:id="rId58"/>
    <p:sldId id="350" r:id="rId59"/>
    <p:sldId id="346" r:id="rId60"/>
    <p:sldId id="371" r:id="rId61"/>
    <p:sldId id="348" r:id="rId62"/>
    <p:sldId id="342" r:id="rId63"/>
    <p:sldId id="357" r:id="rId64"/>
    <p:sldId id="37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451"/>
    <a:srgbClr val="66CDF5"/>
    <a:srgbClr val="43AFC0"/>
    <a:srgbClr val="FFC30D"/>
    <a:srgbClr val="3A91CE"/>
    <a:srgbClr val="DEEBF7"/>
    <a:srgbClr val="D4EFFD"/>
    <a:srgbClr val="59B8DB"/>
    <a:srgbClr val="4472C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325" autoAdjust="0"/>
  </p:normalViewPr>
  <p:slideViewPr>
    <p:cSldViewPr snapToGrid="0">
      <p:cViewPr varScale="1">
        <p:scale>
          <a:sx n="104" d="100"/>
          <a:sy n="104" d="100"/>
        </p:scale>
        <p:origin x="174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hya Mohammad Garout" userId="48478b39-db74-4b02-9727-4fe8f71c1945" providerId="ADAL" clId="{525E7E91-6D97-42BA-A233-C1EFFFEEA324}"/>
    <pc:docChg chg="delSld modSld modMainMaster">
      <pc:chgData name="Yahya Mohammad Garout" userId="48478b39-db74-4b02-9727-4fe8f71c1945" providerId="ADAL" clId="{525E7E91-6D97-42BA-A233-C1EFFFEEA324}" dt="2023-03-11T20:29:19.554" v="27" actId="20577"/>
      <pc:docMkLst>
        <pc:docMk/>
      </pc:docMkLst>
      <pc:sldChg chg="modSp mod">
        <pc:chgData name="Yahya Mohammad Garout" userId="48478b39-db74-4b02-9727-4fe8f71c1945" providerId="ADAL" clId="{525E7E91-6D97-42BA-A233-C1EFFFEEA324}" dt="2023-03-11T20:24:45.119" v="0" actId="20577"/>
        <pc:sldMkLst>
          <pc:docMk/>
          <pc:sldMk cId="4018809495" sldId="256"/>
        </pc:sldMkLst>
        <pc:spChg chg="mod">
          <ac:chgData name="Yahya Mohammad Garout" userId="48478b39-db74-4b02-9727-4fe8f71c1945" providerId="ADAL" clId="{525E7E91-6D97-42BA-A233-C1EFFFEEA324}" dt="2023-03-11T20:24:45.119" v="0" actId="20577"/>
          <ac:spMkLst>
            <pc:docMk/>
            <pc:sldMk cId="4018809495" sldId="256"/>
            <ac:spMk id="2" creationId="{00000000-0000-0000-0000-000000000000}"/>
          </ac:spMkLst>
        </pc:spChg>
      </pc:sldChg>
      <pc:sldChg chg="del">
        <pc:chgData name="Yahya Mohammad Garout" userId="48478b39-db74-4b02-9727-4fe8f71c1945" providerId="ADAL" clId="{525E7E91-6D97-42BA-A233-C1EFFFEEA324}" dt="2023-03-11T20:28:21.250" v="5" actId="47"/>
        <pc:sldMkLst>
          <pc:docMk/>
          <pc:sldMk cId="1322782228" sldId="260"/>
        </pc:sldMkLst>
      </pc:sldChg>
      <pc:sldChg chg="del">
        <pc:chgData name="Yahya Mohammad Garout" userId="48478b39-db74-4b02-9727-4fe8f71c1945" providerId="ADAL" clId="{525E7E91-6D97-42BA-A233-C1EFFFEEA324}" dt="2023-03-11T20:28:24.929" v="9" actId="47"/>
        <pc:sldMkLst>
          <pc:docMk/>
          <pc:sldMk cId="3667743751" sldId="262"/>
        </pc:sldMkLst>
      </pc:sldChg>
      <pc:sldChg chg="del">
        <pc:chgData name="Yahya Mohammad Garout" userId="48478b39-db74-4b02-9727-4fe8f71c1945" providerId="ADAL" clId="{525E7E91-6D97-42BA-A233-C1EFFFEEA324}" dt="2023-03-11T20:28:28.074" v="12" actId="47"/>
        <pc:sldMkLst>
          <pc:docMk/>
          <pc:sldMk cId="606021496" sldId="274"/>
        </pc:sldMkLst>
      </pc:sldChg>
      <pc:sldChg chg="del">
        <pc:chgData name="Yahya Mohammad Garout" userId="48478b39-db74-4b02-9727-4fe8f71c1945" providerId="ADAL" clId="{525E7E91-6D97-42BA-A233-C1EFFFEEA324}" dt="2023-03-11T20:28:27.031" v="11" actId="47"/>
        <pc:sldMkLst>
          <pc:docMk/>
          <pc:sldMk cId="286180502" sldId="276"/>
        </pc:sldMkLst>
      </pc:sldChg>
      <pc:sldChg chg="del">
        <pc:chgData name="Yahya Mohammad Garout" userId="48478b39-db74-4b02-9727-4fe8f71c1945" providerId="ADAL" clId="{525E7E91-6D97-42BA-A233-C1EFFFEEA324}" dt="2023-03-11T20:28:32.241" v="17" actId="47"/>
        <pc:sldMkLst>
          <pc:docMk/>
          <pc:sldMk cId="2144897103" sldId="277"/>
        </pc:sldMkLst>
      </pc:sldChg>
      <pc:sldChg chg="del">
        <pc:chgData name="Yahya Mohammad Garout" userId="48478b39-db74-4b02-9727-4fe8f71c1945" providerId="ADAL" clId="{525E7E91-6D97-42BA-A233-C1EFFFEEA324}" dt="2023-03-11T20:28:33.983" v="19" actId="47"/>
        <pc:sldMkLst>
          <pc:docMk/>
          <pc:sldMk cId="364194965" sldId="278"/>
        </pc:sldMkLst>
      </pc:sldChg>
      <pc:sldChg chg="del">
        <pc:chgData name="Yahya Mohammad Garout" userId="48478b39-db74-4b02-9727-4fe8f71c1945" providerId="ADAL" clId="{525E7E91-6D97-42BA-A233-C1EFFFEEA324}" dt="2023-03-11T20:28:35.693" v="21" actId="47"/>
        <pc:sldMkLst>
          <pc:docMk/>
          <pc:sldMk cId="1398564388" sldId="279"/>
        </pc:sldMkLst>
      </pc:sldChg>
      <pc:sldChg chg="del">
        <pc:chgData name="Yahya Mohammad Garout" userId="48478b39-db74-4b02-9727-4fe8f71c1945" providerId="ADAL" clId="{525E7E91-6D97-42BA-A233-C1EFFFEEA324}" dt="2023-03-11T20:28:38.735" v="24" actId="47"/>
        <pc:sldMkLst>
          <pc:docMk/>
          <pc:sldMk cId="194573433" sldId="280"/>
        </pc:sldMkLst>
      </pc:sldChg>
      <pc:sldChg chg="del">
        <pc:chgData name="Yahya Mohammad Garout" userId="48478b39-db74-4b02-9727-4fe8f71c1945" providerId="ADAL" clId="{525E7E91-6D97-42BA-A233-C1EFFFEEA324}" dt="2023-03-11T20:28:30.647" v="15" actId="47"/>
        <pc:sldMkLst>
          <pc:docMk/>
          <pc:sldMk cId="237812369" sldId="284"/>
        </pc:sldMkLst>
      </pc:sldChg>
      <pc:sldChg chg="del">
        <pc:chgData name="Yahya Mohammad Garout" userId="48478b39-db74-4b02-9727-4fe8f71c1945" providerId="ADAL" clId="{525E7E91-6D97-42BA-A233-C1EFFFEEA324}" dt="2023-03-11T20:28:33.015" v="18" actId="47"/>
        <pc:sldMkLst>
          <pc:docMk/>
          <pc:sldMk cId="3201996001" sldId="289"/>
        </pc:sldMkLst>
      </pc:sldChg>
      <pc:sldChg chg="del">
        <pc:chgData name="Yahya Mohammad Garout" userId="48478b39-db74-4b02-9727-4fe8f71c1945" providerId="ADAL" clId="{525E7E91-6D97-42BA-A233-C1EFFFEEA324}" dt="2023-03-11T20:28:37.253" v="23" actId="47"/>
        <pc:sldMkLst>
          <pc:docMk/>
          <pc:sldMk cId="2010192608" sldId="294"/>
        </pc:sldMkLst>
      </pc:sldChg>
      <pc:sldChg chg="del">
        <pc:chgData name="Yahya Mohammad Garout" userId="48478b39-db74-4b02-9727-4fe8f71c1945" providerId="ADAL" clId="{525E7E91-6D97-42BA-A233-C1EFFFEEA324}" dt="2023-03-11T20:28:39.717" v="25" actId="47"/>
        <pc:sldMkLst>
          <pc:docMk/>
          <pc:sldMk cId="1420775541" sldId="298"/>
        </pc:sldMkLst>
      </pc:sldChg>
      <pc:sldChg chg="del">
        <pc:chgData name="Yahya Mohammad Garout" userId="48478b39-db74-4b02-9727-4fe8f71c1945" providerId="ADAL" clId="{525E7E91-6D97-42BA-A233-C1EFFFEEA324}" dt="2023-03-11T20:28:13.354" v="2" actId="47"/>
        <pc:sldMkLst>
          <pc:docMk/>
          <pc:sldMk cId="3340555621" sldId="399"/>
        </pc:sldMkLst>
      </pc:sldChg>
      <pc:sldChg chg="del">
        <pc:chgData name="Yahya Mohammad Garout" userId="48478b39-db74-4b02-9727-4fe8f71c1945" providerId="ADAL" clId="{525E7E91-6D97-42BA-A233-C1EFFFEEA324}" dt="2023-03-11T20:28:14.615" v="3" actId="47"/>
        <pc:sldMkLst>
          <pc:docMk/>
          <pc:sldMk cId="1751205206" sldId="400"/>
        </pc:sldMkLst>
      </pc:sldChg>
      <pc:sldChg chg="del">
        <pc:chgData name="Yahya Mohammad Garout" userId="48478b39-db74-4b02-9727-4fe8f71c1945" providerId="ADAL" clId="{525E7E91-6D97-42BA-A233-C1EFFFEEA324}" dt="2023-03-11T20:28:18.436" v="4" actId="47"/>
        <pc:sldMkLst>
          <pc:docMk/>
          <pc:sldMk cId="2670013230" sldId="401"/>
        </pc:sldMkLst>
      </pc:sldChg>
      <pc:sldChg chg="del">
        <pc:chgData name="Yahya Mohammad Garout" userId="48478b39-db74-4b02-9727-4fe8f71c1945" providerId="ADAL" clId="{525E7E91-6D97-42BA-A233-C1EFFFEEA324}" dt="2023-03-11T20:28:22.211" v="6" actId="47"/>
        <pc:sldMkLst>
          <pc:docMk/>
          <pc:sldMk cId="3540446114" sldId="402"/>
        </pc:sldMkLst>
      </pc:sldChg>
      <pc:sldChg chg="del">
        <pc:chgData name="Yahya Mohammad Garout" userId="48478b39-db74-4b02-9727-4fe8f71c1945" providerId="ADAL" clId="{525E7E91-6D97-42BA-A233-C1EFFFEEA324}" dt="2023-03-11T20:28:23.244" v="7" actId="47"/>
        <pc:sldMkLst>
          <pc:docMk/>
          <pc:sldMk cId="2294636140" sldId="403"/>
        </pc:sldMkLst>
      </pc:sldChg>
      <pc:sldChg chg="del">
        <pc:chgData name="Yahya Mohammad Garout" userId="48478b39-db74-4b02-9727-4fe8f71c1945" providerId="ADAL" clId="{525E7E91-6D97-42BA-A233-C1EFFFEEA324}" dt="2023-03-11T20:28:24.083" v="8" actId="47"/>
        <pc:sldMkLst>
          <pc:docMk/>
          <pc:sldMk cId="3298771087" sldId="405"/>
        </pc:sldMkLst>
      </pc:sldChg>
      <pc:sldChg chg="del">
        <pc:chgData name="Yahya Mohammad Garout" userId="48478b39-db74-4b02-9727-4fe8f71c1945" providerId="ADAL" clId="{525E7E91-6D97-42BA-A233-C1EFFFEEA324}" dt="2023-03-11T20:28:25.928" v="10" actId="47"/>
        <pc:sldMkLst>
          <pc:docMk/>
          <pc:sldMk cId="212940999" sldId="406"/>
        </pc:sldMkLst>
      </pc:sldChg>
      <pc:sldChg chg="del">
        <pc:chgData name="Yahya Mohammad Garout" userId="48478b39-db74-4b02-9727-4fe8f71c1945" providerId="ADAL" clId="{525E7E91-6D97-42BA-A233-C1EFFFEEA324}" dt="2023-03-11T20:28:28.763" v="13" actId="47"/>
        <pc:sldMkLst>
          <pc:docMk/>
          <pc:sldMk cId="286396097" sldId="407"/>
        </pc:sldMkLst>
      </pc:sldChg>
      <pc:sldChg chg="del">
        <pc:chgData name="Yahya Mohammad Garout" userId="48478b39-db74-4b02-9727-4fe8f71c1945" providerId="ADAL" clId="{525E7E91-6D97-42BA-A233-C1EFFFEEA324}" dt="2023-03-11T20:28:29.463" v="14" actId="47"/>
        <pc:sldMkLst>
          <pc:docMk/>
          <pc:sldMk cId="338668144" sldId="408"/>
        </pc:sldMkLst>
      </pc:sldChg>
      <pc:sldChg chg="del">
        <pc:chgData name="Yahya Mohammad Garout" userId="48478b39-db74-4b02-9727-4fe8f71c1945" providerId="ADAL" clId="{525E7E91-6D97-42BA-A233-C1EFFFEEA324}" dt="2023-03-11T20:28:31.463" v="16" actId="47"/>
        <pc:sldMkLst>
          <pc:docMk/>
          <pc:sldMk cId="1963634106" sldId="409"/>
        </pc:sldMkLst>
      </pc:sldChg>
      <pc:sldChg chg="del">
        <pc:chgData name="Yahya Mohammad Garout" userId="48478b39-db74-4b02-9727-4fe8f71c1945" providerId="ADAL" clId="{525E7E91-6D97-42BA-A233-C1EFFFEEA324}" dt="2023-03-11T20:28:34.877" v="20" actId="47"/>
        <pc:sldMkLst>
          <pc:docMk/>
          <pc:sldMk cId="838137508" sldId="410"/>
        </pc:sldMkLst>
      </pc:sldChg>
      <pc:sldChg chg="del">
        <pc:chgData name="Yahya Mohammad Garout" userId="48478b39-db74-4b02-9727-4fe8f71c1945" providerId="ADAL" clId="{525E7E91-6D97-42BA-A233-C1EFFFEEA324}" dt="2023-03-11T20:28:36.409" v="22" actId="47"/>
        <pc:sldMkLst>
          <pc:docMk/>
          <pc:sldMk cId="2280479814" sldId="411"/>
        </pc:sldMkLst>
      </pc:sldChg>
      <pc:sldChg chg="del">
        <pc:chgData name="Yahya Mohammad Garout" userId="48478b39-db74-4b02-9727-4fe8f71c1945" providerId="ADAL" clId="{525E7E91-6D97-42BA-A233-C1EFFFEEA324}" dt="2023-03-11T20:28:40.940" v="26" actId="47"/>
        <pc:sldMkLst>
          <pc:docMk/>
          <pc:sldMk cId="3775551084" sldId="412"/>
        </pc:sldMkLst>
      </pc:sldChg>
      <pc:sldMasterChg chg="modSldLayout">
        <pc:chgData name="Yahya Mohammad Garout" userId="48478b39-db74-4b02-9727-4fe8f71c1945" providerId="ADAL" clId="{525E7E91-6D97-42BA-A233-C1EFFFEEA324}" dt="2023-03-11T20:29:19.554" v="27" actId="20577"/>
        <pc:sldMasterMkLst>
          <pc:docMk/>
          <pc:sldMasterMk cId="2412370999" sldId="2147483660"/>
        </pc:sldMasterMkLst>
        <pc:sldLayoutChg chg="modSp mod">
          <pc:chgData name="Yahya Mohammad Garout" userId="48478b39-db74-4b02-9727-4fe8f71c1945" providerId="ADAL" clId="{525E7E91-6D97-42BA-A233-C1EFFFEEA324}" dt="2023-03-11T20:25:56.749" v="1" actId="20577"/>
          <pc:sldLayoutMkLst>
            <pc:docMk/>
            <pc:sldMasterMk cId="2412370999" sldId="2147483660"/>
            <pc:sldLayoutMk cId="515385759" sldId="2147483662"/>
          </pc:sldLayoutMkLst>
          <pc:spChg chg="mod">
            <ac:chgData name="Yahya Mohammad Garout" userId="48478b39-db74-4b02-9727-4fe8f71c1945" providerId="ADAL" clId="{525E7E91-6D97-42BA-A233-C1EFFFEEA324}" dt="2023-03-11T20:25:56.749" v="1" actId="20577"/>
            <ac:spMkLst>
              <pc:docMk/>
              <pc:sldMasterMk cId="2412370999" sldId="2147483660"/>
              <pc:sldLayoutMk cId="515385759" sldId="2147483662"/>
              <ac:spMk id="17" creationId="{00000000-0000-0000-0000-000000000000}"/>
            </ac:spMkLst>
          </pc:spChg>
        </pc:sldLayoutChg>
        <pc:sldLayoutChg chg="modSp mod">
          <pc:chgData name="Yahya Mohammad Garout" userId="48478b39-db74-4b02-9727-4fe8f71c1945" providerId="ADAL" clId="{525E7E91-6D97-42BA-A233-C1EFFFEEA324}" dt="2023-03-11T20:29:19.554" v="27" actId="20577"/>
          <pc:sldLayoutMkLst>
            <pc:docMk/>
            <pc:sldMasterMk cId="2412370999" sldId="2147483660"/>
            <pc:sldLayoutMk cId="3622271954" sldId="2147483672"/>
          </pc:sldLayoutMkLst>
          <pc:spChg chg="mod">
            <ac:chgData name="Yahya Mohammad Garout" userId="48478b39-db74-4b02-9727-4fe8f71c1945" providerId="ADAL" clId="{525E7E91-6D97-42BA-A233-C1EFFFEEA324}" dt="2023-03-11T20:29:19.554" v="27" actId="20577"/>
            <ac:spMkLst>
              <pc:docMk/>
              <pc:sldMasterMk cId="2412370999" sldId="2147483660"/>
              <pc:sldLayoutMk cId="3622271954" sldId="2147483672"/>
              <ac:spMk id="17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DC1936-5BDB-41E0-A35D-D73D5B7AFA45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AC479148-6278-4CD9-8C7F-BD262F0905A2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main method </a:t>
          </a:r>
        </a:p>
      </dgm:t>
    </dgm:pt>
    <dgm:pt modelId="{D0E88491-4AD5-4697-B01A-7E6D30EC23A2}" type="parTrans" cxnId="{A4E26A0E-47A4-45ED-BE5B-59F44F3DFED8}">
      <dgm:prSet/>
      <dgm:spPr/>
      <dgm:t>
        <a:bodyPr/>
        <a:lstStyle/>
        <a:p>
          <a:endParaRPr lang="en-US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0069BD-DC34-42BE-B9C9-BDDBA4719410}" type="sibTrans" cxnId="{A4E26A0E-47A4-45ED-BE5B-59F44F3DFED8}">
      <dgm:prSet custT="1"/>
      <dgm:spPr/>
      <dgm:t>
        <a:bodyPr/>
        <a:lstStyle/>
        <a:p>
          <a:endParaRPr lang="en-US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67E34A-3B2E-4C22-9C59-EE40E1201F2E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constructor</a:t>
          </a:r>
        </a:p>
      </dgm:t>
    </dgm:pt>
    <dgm:pt modelId="{F9B264A7-5FEA-4B91-97CD-D3163E68106D}" type="parTrans" cxnId="{FFF27A97-CF70-4C2C-AD09-7B0FC198906E}">
      <dgm:prSet/>
      <dgm:spPr/>
      <dgm:t>
        <a:bodyPr/>
        <a:lstStyle/>
        <a:p>
          <a:endParaRPr lang="en-US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BF46BF-3A9F-449C-B6F9-BDBFE7080AE0}" type="sibTrans" cxnId="{FFF27A97-CF70-4C2C-AD09-7B0FC198906E}">
      <dgm:prSet custT="1"/>
      <dgm:spPr/>
      <dgm:t>
        <a:bodyPr/>
        <a:lstStyle/>
        <a:p>
          <a:endParaRPr lang="en-US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1FF047-421C-47D2-8780-5701F2688D48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Start method</a:t>
          </a:r>
        </a:p>
      </dgm:t>
    </dgm:pt>
    <dgm:pt modelId="{F348DEA4-AE17-481B-8D90-ECD20F0A5EA2}" type="parTrans" cxnId="{AD383EFA-1821-4012-89B2-AB64B99CA83C}">
      <dgm:prSet/>
      <dgm:spPr/>
      <dgm:t>
        <a:bodyPr/>
        <a:lstStyle/>
        <a:p>
          <a:endParaRPr lang="en-US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DD7A77-602D-492D-81BD-B373FACE3D76}" type="sibTrans" cxnId="{AD383EFA-1821-4012-89B2-AB64B99CA83C}">
      <dgm:prSet/>
      <dgm:spPr/>
      <dgm:t>
        <a:bodyPr/>
        <a:lstStyle/>
        <a:p>
          <a:endParaRPr lang="en-US" sz="1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B06E41-BA91-4126-908C-16F951D1F6AF}" type="pres">
      <dgm:prSet presAssocID="{01DC1936-5BDB-41E0-A35D-D73D5B7AFA45}" presName="Name0" presStyleCnt="0">
        <dgm:presLayoutVars>
          <dgm:dir/>
          <dgm:resizeHandles val="exact"/>
        </dgm:presLayoutVars>
      </dgm:prSet>
      <dgm:spPr/>
    </dgm:pt>
    <dgm:pt modelId="{85E4B127-794F-4E78-807C-DBBD9DE381ED}" type="pres">
      <dgm:prSet presAssocID="{AC479148-6278-4CD9-8C7F-BD262F0905A2}" presName="node" presStyleLbl="node1" presStyleIdx="0" presStyleCnt="3">
        <dgm:presLayoutVars>
          <dgm:bulletEnabled val="1"/>
        </dgm:presLayoutVars>
      </dgm:prSet>
      <dgm:spPr/>
    </dgm:pt>
    <dgm:pt modelId="{5A7F1C92-3800-4DDA-8B7D-2A5D180A30E1}" type="pres">
      <dgm:prSet presAssocID="{A20069BD-DC34-42BE-B9C9-BDDBA4719410}" presName="sibTrans" presStyleLbl="sibTrans2D1" presStyleIdx="0" presStyleCnt="2"/>
      <dgm:spPr/>
    </dgm:pt>
    <dgm:pt modelId="{36E08CC3-09B4-4877-AFF4-537E4EA22EA5}" type="pres">
      <dgm:prSet presAssocID="{A20069BD-DC34-42BE-B9C9-BDDBA4719410}" presName="connectorText" presStyleLbl="sibTrans2D1" presStyleIdx="0" presStyleCnt="2"/>
      <dgm:spPr/>
    </dgm:pt>
    <dgm:pt modelId="{CD0DE6D5-6CE5-45A7-809F-CC7E20E00496}" type="pres">
      <dgm:prSet presAssocID="{AF67E34A-3B2E-4C22-9C59-EE40E1201F2E}" presName="node" presStyleLbl="node1" presStyleIdx="1" presStyleCnt="3">
        <dgm:presLayoutVars>
          <dgm:bulletEnabled val="1"/>
        </dgm:presLayoutVars>
      </dgm:prSet>
      <dgm:spPr/>
    </dgm:pt>
    <dgm:pt modelId="{15725302-889B-4201-BC07-7C9322E990E0}" type="pres">
      <dgm:prSet presAssocID="{D4BF46BF-3A9F-449C-B6F9-BDBFE7080AE0}" presName="sibTrans" presStyleLbl="sibTrans2D1" presStyleIdx="1" presStyleCnt="2"/>
      <dgm:spPr/>
    </dgm:pt>
    <dgm:pt modelId="{F5006F93-5370-46EF-9177-61E39468576C}" type="pres">
      <dgm:prSet presAssocID="{D4BF46BF-3A9F-449C-B6F9-BDBFE7080AE0}" presName="connectorText" presStyleLbl="sibTrans2D1" presStyleIdx="1" presStyleCnt="2"/>
      <dgm:spPr/>
    </dgm:pt>
    <dgm:pt modelId="{62C4D46B-F1C5-48C1-83EF-6F698955B403}" type="pres">
      <dgm:prSet presAssocID="{BB1FF047-421C-47D2-8780-5701F2688D48}" presName="node" presStyleLbl="node1" presStyleIdx="2" presStyleCnt="3">
        <dgm:presLayoutVars>
          <dgm:bulletEnabled val="1"/>
        </dgm:presLayoutVars>
      </dgm:prSet>
      <dgm:spPr/>
    </dgm:pt>
  </dgm:ptLst>
  <dgm:cxnLst>
    <dgm:cxn modelId="{A4E26A0E-47A4-45ED-BE5B-59F44F3DFED8}" srcId="{01DC1936-5BDB-41E0-A35D-D73D5B7AFA45}" destId="{AC479148-6278-4CD9-8C7F-BD262F0905A2}" srcOrd="0" destOrd="0" parTransId="{D0E88491-4AD5-4697-B01A-7E6D30EC23A2}" sibTransId="{A20069BD-DC34-42BE-B9C9-BDDBA4719410}"/>
    <dgm:cxn modelId="{FDF83B6E-F562-48D0-8A05-44DACA2AA938}" type="presOf" srcId="{D4BF46BF-3A9F-449C-B6F9-BDBFE7080AE0}" destId="{F5006F93-5370-46EF-9177-61E39468576C}" srcOrd="1" destOrd="0" presId="urn:microsoft.com/office/officeart/2005/8/layout/process1"/>
    <dgm:cxn modelId="{9FDF5989-ACE1-44A4-A1EE-974A7E6EA2FB}" type="presOf" srcId="{AC479148-6278-4CD9-8C7F-BD262F0905A2}" destId="{85E4B127-794F-4E78-807C-DBBD9DE381ED}" srcOrd="0" destOrd="0" presId="urn:microsoft.com/office/officeart/2005/8/layout/process1"/>
    <dgm:cxn modelId="{FFF27A97-CF70-4C2C-AD09-7B0FC198906E}" srcId="{01DC1936-5BDB-41E0-A35D-D73D5B7AFA45}" destId="{AF67E34A-3B2E-4C22-9C59-EE40E1201F2E}" srcOrd="1" destOrd="0" parTransId="{F9B264A7-5FEA-4B91-97CD-D3163E68106D}" sibTransId="{D4BF46BF-3A9F-449C-B6F9-BDBFE7080AE0}"/>
    <dgm:cxn modelId="{9C42539A-0D0E-4E8A-ACDF-B4F44E0151CA}" type="presOf" srcId="{A20069BD-DC34-42BE-B9C9-BDDBA4719410}" destId="{5A7F1C92-3800-4DDA-8B7D-2A5D180A30E1}" srcOrd="0" destOrd="0" presId="urn:microsoft.com/office/officeart/2005/8/layout/process1"/>
    <dgm:cxn modelId="{734517A7-9EDD-4870-B084-68463E2094F6}" type="presOf" srcId="{D4BF46BF-3A9F-449C-B6F9-BDBFE7080AE0}" destId="{15725302-889B-4201-BC07-7C9322E990E0}" srcOrd="0" destOrd="0" presId="urn:microsoft.com/office/officeart/2005/8/layout/process1"/>
    <dgm:cxn modelId="{42ECA1BC-7DAA-4367-9938-C992DFE096EF}" type="presOf" srcId="{01DC1936-5BDB-41E0-A35D-D73D5B7AFA45}" destId="{1EB06E41-BA91-4126-908C-16F951D1F6AF}" srcOrd="0" destOrd="0" presId="urn:microsoft.com/office/officeart/2005/8/layout/process1"/>
    <dgm:cxn modelId="{AE9E41C7-3F4B-4CAB-B74A-9CE1B1C08A8E}" type="presOf" srcId="{BB1FF047-421C-47D2-8780-5701F2688D48}" destId="{62C4D46B-F1C5-48C1-83EF-6F698955B403}" srcOrd="0" destOrd="0" presId="urn:microsoft.com/office/officeart/2005/8/layout/process1"/>
    <dgm:cxn modelId="{CF71E5E5-0464-4EF9-A94E-CAAFF130AF07}" type="presOf" srcId="{A20069BD-DC34-42BE-B9C9-BDDBA4719410}" destId="{36E08CC3-09B4-4877-AFF4-537E4EA22EA5}" srcOrd="1" destOrd="0" presId="urn:microsoft.com/office/officeart/2005/8/layout/process1"/>
    <dgm:cxn modelId="{AD383EFA-1821-4012-89B2-AB64B99CA83C}" srcId="{01DC1936-5BDB-41E0-A35D-D73D5B7AFA45}" destId="{BB1FF047-421C-47D2-8780-5701F2688D48}" srcOrd="2" destOrd="0" parTransId="{F348DEA4-AE17-481B-8D90-ECD20F0A5EA2}" sibTransId="{CFDD7A77-602D-492D-81BD-B373FACE3D76}"/>
    <dgm:cxn modelId="{186DCFFD-5040-4D54-988E-3EFC5F85B197}" type="presOf" srcId="{AF67E34A-3B2E-4C22-9C59-EE40E1201F2E}" destId="{CD0DE6D5-6CE5-45A7-809F-CC7E20E00496}" srcOrd="0" destOrd="0" presId="urn:microsoft.com/office/officeart/2005/8/layout/process1"/>
    <dgm:cxn modelId="{04F2C609-7BD1-4EBB-89FB-E7507C4AD86D}" type="presParOf" srcId="{1EB06E41-BA91-4126-908C-16F951D1F6AF}" destId="{85E4B127-794F-4E78-807C-DBBD9DE381ED}" srcOrd="0" destOrd="0" presId="urn:microsoft.com/office/officeart/2005/8/layout/process1"/>
    <dgm:cxn modelId="{A9FC3B96-FCC8-486E-BDC0-89ACD6983FC0}" type="presParOf" srcId="{1EB06E41-BA91-4126-908C-16F951D1F6AF}" destId="{5A7F1C92-3800-4DDA-8B7D-2A5D180A30E1}" srcOrd="1" destOrd="0" presId="urn:microsoft.com/office/officeart/2005/8/layout/process1"/>
    <dgm:cxn modelId="{FE38A466-4AA7-4A66-A460-F12816399308}" type="presParOf" srcId="{5A7F1C92-3800-4DDA-8B7D-2A5D180A30E1}" destId="{36E08CC3-09B4-4877-AFF4-537E4EA22EA5}" srcOrd="0" destOrd="0" presId="urn:microsoft.com/office/officeart/2005/8/layout/process1"/>
    <dgm:cxn modelId="{5D421E13-B65B-46E2-8D4C-9B3D655F057F}" type="presParOf" srcId="{1EB06E41-BA91-4126-908C-16F951D1F6AF}" destId="{CD0DE6D5-6CE5-45A7-809F-CC7E20E00496}" srcOrd="2" destOrd="0" presId="urn:microsoft.com/office/officeart/2005/8/layout/process1"/>
    <dgm:cxn modelId="{AEE3929C-3A3D-45FA-867F-826A976E8063}" type="presParOf" srcId="{1EB06E41-BA91-4126-908C-16F951D1F6AF}" destId="{15725302-889B-4201-BC07-7C9322E990E0}" srcOrd="3" destOrd="0" presId="urn:microsoft.com/office/officeart/2005/8/layout/process1"/>
    <dgm:cxn modelId="{8CDB9AB4-A281-4F47-B0F8-50049F33D618}" type="presParOf" srcId="{15725302-889B-4201-BC07-7C9322E990E0}" destId="{F5006F93-5370-46EF-9177-61E39468576C}" srcOrd="0" destOrd="0" presId="urn:microsoft.com/office/officeart/2005/8/layout/process1"/>
    <dgm:cxn modelId="{D195B1E0-2C49-4B56-B064-1F4351A37F4F}" type="presParOf" srcId="{1EB06E41-BA91-4126-908C-16F951D1F6AF}" destId="{62C4D46B-F1C5-48C1-83EF-6F698955B40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4B127-794F-4E78-807C-DBBD9DE381ED}">
      <dsp:nvSpPr>
        <dsp:cNvPr id="0" name=""/>
        <dsp:cNvSpPr/>
      </dsp:nvSpPr>
      <dsp:spPr>
        <a:xfrm>
          <a:off x="7284" y="0"/>
          <a:ext cx="1399094" cy="339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main method </a:t>
          </a:r>
        </a:p>
      </dsp:txBody>
      <dsp:txXfrm>
        <a:off x="17220" y="9936"/>
        <a:ext cx="1379222" cy="319374"/>
      </dsp:txXfrm>
    </dsp:sp>
    <dsp:sp modelId="{5A7F1C92-3800-4DDA-8B7D-2A5D180A30E1}">
      <dsp:nvSpPr>
        <dsp:cNvPr id="0" name=""/>
        <dsp:cNvSpPr/>
      </dsp:nvSpPr>
      <dsp:spPr>
        <a:xfrm>
          <a:off x="1546287" y="0"/>
          <a:ext cx="296607" cy="339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46287" y="67849"/>
        <a:ext cx="207625" cy="203548"/>
      </dsp:txXfrm>
    </dsp:sp>
    <dsp:sp modelId="{CD0DE6D5-6CE5-45A7-809F-CC7E20E00496}">
      <dsp:nvSpPr>
        <dsp:cNvPr id="0" name=""/>
        <dsp:cNvSpPr/>
      </dsp:nvSpPr>
      <dsp:spPr>
        <a:xfrm>
          <a:off x="1966015" y="0"/>
          <a:ext cx="1399094" cy="339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constructor</a:t>
          </a:r>
        </a:p>
      </dsp:txBody>
      <dsp:txXfrm>
        <a:off x="1975951" y="9936"/>
        <a:ext cx="1379222" cy="319374"/>
      </dsp:txXfrm>
    </dsp:sp>
    <dsp:sp modelId="{15725302-889B-4201-BC07-7C9322E990E0}">
      <dsp:nvSpPr>
        <dsp:cNvPr id="0" name=""/>
        <dsp:cNvSpPr/>
      </dsp:nvSpPr>
      <dsp:spPr>
        <a:xfrm>
          <a:off x="3505019" y="0"/>
          <a:ext cx="296607" cy="3392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05019" y="67849"/>
        <a:ext cx="207625" cy="203548"/>
      </dsp:txXfrm>
    </dsp:sp>
    <dsp:sp modelId="{62C4D46B-F1C5-48C1-83EF-6F698955B403}">
      <dsp:nvSpPr>
        <dsp:cNvPr id="0" name=""/>
        <dsp:cNvSpPr/>
      </dsp:nvSpPr>
      <dsp:spPr>
        <a:xfrm>
          <a:off x="3924747" y="0"/>
          <a:ext cx="1399094" cy="33924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Start method</a:t>
          </a:r>
        </a:p>
      </dsp:txBody>
      <dsp:txXfrm>
        <a:off x="3934683" y="9936"/>
        <a:ext cx="1379222" cy="319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E9ECB-DCDB-49F0-A37A-9662C67BB324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44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D6DB9-22E3-44DB-937B-E0968F646ED9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DE6E4C-9EFA-43D4-A466-27E605DE3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8847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JavaFX app window consists of several parts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 25) is a static method defined in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for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launching a stand-alone JavaFX application.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 25) is a static method defined in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for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launching a stand-alone JavaFX application.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(lines 24–25) is not needed if you run the program from the command line.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may be needed to launch a JavaFX program from an IDE with a limited JavaFX support.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run a JavaFX application without a main method, JVM automatically invokes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launch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to run the application.</a:t>
            </a:r>
            <a:r>
              <a:rPr lang="en-US" dirty="0"/>
              <a:t> 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30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b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 to a text, line, circle, ellipse, rectangle, arc, polygon, polyline, and so on.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control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 label, button, check box, radio button, text field, text area, and so 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8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program creates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Circle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(line 12) and sets its center at (100, 100) (lines 13 and 14),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is also the center for the scene, since the scene is created with the width and height of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 (line 24). The radius of the circle is set to 50 (line 15). Note the measurement units for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 in Java are all in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stroke color (i.e., the color to draw the circle) is set to black (line 16). The fill color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(i.e., the color to fill the circle) is set to white (line 17). You may set the color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specify that no color is set.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20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5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22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5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03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3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06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3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44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236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56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14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983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40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9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82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different apps with consistent, intuitive user interface components gives users a sense of familiarity with a new app, so that they can learn it more quickly and use it more</a:t>
            </a:r>
            <a:b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productively.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987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 that fires the event is often a GUI component, such as a button.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button fires the event in response to being clicked.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handler object performs some action in response to the event.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handler might place a message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screen in response to a particular button being clicked.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given component may have any number of handlers, from zero to several handlers.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handler might respond to a different kind of event, or multiple handlers might respond to the same events.</a:t>
            </a:r>
            <a:r>
              <a:rPr lang="en-US" dirty="0"/>
              <a:t> </a:t>
            </a:r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event handler object performs some action in response to the event</a:t>
            </a:r>
            <a:br>
              <a:rPr lang="en-US" dirty="0"/>
            </a:b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event often represents some action such as clicking a mouse,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dragging the mouse, pressing a key on the keyboard, clicking the close-window button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window.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handler object has methods that specify what will happen when events of various kinds are received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handler.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methods that handle events are called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handlers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the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programmer will define (or redefine) these event-handler methods. The relationship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an event-firing object, such as a button, and its event-handling listener is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diagrammatically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35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subclasses of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EventObject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deal with specific types of events, such as action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events, window events, mouse events, and key events.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18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when clicking a button, the button creates and fires 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indicated in the first line of this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table. Here, the button is an event source object, and an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event object fired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the source object, as shown in Figure 15.3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38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handler classes are defined in lines 32–44. Each handler class implements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EventHandler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process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instance of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OKHandlerClass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(line 18), which is registered with the button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is clicked,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 34) in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OKHandlerClass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invoked to process the event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513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handler classes are defined in lines 32–44. Each handler class implements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EventHandler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process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handler1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an instance of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OKHandlerClass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(line 18), which is registered with the button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is clicked,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handle(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 34) in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OKHandlerClass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invoked to process the event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31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0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658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46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52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73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Java’s original GUI library was the Abstract Window Toolkit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(AWT).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Swing was added to the platform in Java SE 1.2. Until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recently, Swing was the primary Java GUI technology. Swing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remain part of Java and is still widely used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44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39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808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95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i="1" dirty="0"/>
              <a:t>Lambda expression</a:t>
            </a:r>
            <a:r>
              <a:rPr lang="en-US" altLang="en-US" sz="1200" dirty="0"/>
              <a:t> is a new feature in Java 8. Lambda expressions can be viewed as an anonymous method with a concise syntax. For example, the following code in (a) can be greatly simplified using a lambda expression in (b) in three lines.</a:t>
            </a:r>
          </a:p>
          <a:p>
            <a:pPr marL="0" indent="0">
              <a:buFont typeface="Monotype Sorts"/>
              <a:buNone/>
            </a:pPr>
            <a:r>
              <a:rPr lang="en-US" altLang="en-US" dirty="0"/>
              <a:t>The basic syntax for a lambda expression is either</a:t>
            </a:r>
          </a:p>
          <a:p>
            <a:pPr marL="0" indent="0">
              <a:buFont typeface="Monotype Sorts"/>
              <a:buNone/>
            </a:pPr>
            <a:r>
              <a:rPr lang="en-US" altLang="en-US" dirty="0"/>
              <a:t>  (type1 param1, type2 param2, ...) -&gt; expression</a:t>
            </a:r>
          </a:p>
          <a:p>
            <a:pPr marL="0" indent="0">
              <a:buFont typeface="Monotype Sorts"/>
              <a:buNone/>
            </a:pPr>
            <a:r>
              <a:rPr lang="en-US" altLang="en-US" dirty="0"/>
              <a:t>or</a:t>
            </a:r>
          </a:p>
          <a:p>
            <a:pPr marL="0" indent="0">
              <a:buFont typeface="Monotype Sorts"/>
              <a:buNone/>
            </a:pPr>
            <a:r>
              <a:rPr lang="en-US" altLang="en-US" dirty="0"/>
              <a:t>  (type1 param1, type2 param2, ...) -&gt; { statements; }</a:t>
            </a:r>
          </a:p>
          <a:p>
            <a:pPr marL="0" indent="0">
              <a:buFont typeface="Monotype Sorts"/>
              <a:buNone/>
            </a:pPr>
            <a:endParaRPr lang="en-US" altLang="en-US" dirty="0"/>
          </a:p>
          <a:p>
            <a:pPr marL="0" indent="0">
              <a:buFont typeface="Monotype Sorts"/>
              <a:buNone/>
            </a:pPr>
            <a:r>
              <a:rPr lang="en-US" altLang="en-US" dirty="0"/>
              <a:t>The data type for a parameter may be explicitly declared or implicitly inferred by the compiler. The parentheses can be omitted if there is only one parameter without an explicit data type.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72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76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user interface is created in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(lines 22–46). The button is the source of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event. A handler is created and registered with the button (line 49). The button handler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invokes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calculateLoanPayment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to get the interest rate (line 60), number of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 (line 62), and loan amount (line 64). Invoking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tfAnnualInterestRate.getText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the string text in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tfAnnualInterestRate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field.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is used for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the loan payments. This class was introduced in Listing 10.2, Loan.java. Invoking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loan.getMonthlyPayment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the monthly payment for the loan (line 71). The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String.format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method, introduced in Section 10.10.7, is used to format a number into a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desirable format and returns it as a string (lines 70 and 72). Invoking 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setText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text field sets a string value in the text field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04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mouse event occurs, the top-most node under cursor is picked and the event is delivered to I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MouseEvent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captures the event, such as the number of clicks associated with it, the location (the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and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-coordinates) of the mouse, or which mouse button was pressed.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The mouse (pointer's) location is available relative to several coordinate systems: </a:t>
            </a:r>
          </a:p>
          <a:p>
            <a:endParaRPr lang="en-US" dirty="0"/>
          </a:p>
          <a:p>
            <a:r>
              <a:rPr lang="en-US" dirty="0" err="1"/>
              <a:t>x,y</a:t>
            </a:r>
            <a:r>
              <a:rPr lang="en-US" dirty="0"/>
              <a:t> - relative to the origin of the </a:t>
            </a:r>
            <a:r>
              <a:rPr lang="en-US" dirty="0" err="1"/>
              <a:t>MouseEvent's</a:t>
            </a:r>
            <a:r>
              <a:rPr lang="en-US" dirty="0"/>
              <a:t> node, </a:t>
            </a:r>
          </a:p>
          <a:p>
            <a:endParaRPr lang="en-US" dirty="0"/>
          </a:p>
          <a:p>
            <a:r>
              <a:rPr lang="en-US" dirty="0" err="1"/>
              <a:t>sceneX,sceneY</a:t>
            </a:r>
            <a:r>
              <a:rPr lang="en-US" dirty="0"/>
              <a:t> - relative to </a:t>
            </a:r>
            <a:r>
              <a:rPr lang="en-US" dirty="0" err="1"/>
              <a:t>to</a:t>
            </a:r>
            <a:r>
              <a:rPr lang="en-US" dirty="0"/>
              <a:t> the origin of the Scene that contains the node, </a:t>
            </a:r>
          </a:p>
          <a:p>
            <a:endParaRPr lang="en-US" dirty="0"/>
          </a:p>
          <a:p>
            <a:r>
              <a:rPr lang="en-US" dirty="0" err="1"/>
              <a:t>screenX,screenY</a:t>
            </a:r>
            <a:r>
              <a:rPr lang="en-US" dirty="0"/>
              <a:t> - relative to origin of the screen that contains the mouse pointer.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615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98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93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KeyEvent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describes the nature of the event (namely, that a key has been pressed, released, or typed) and the value of the key.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key pressed handler is invoked when a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is pressed, the key released handler is invoked when a key is released, and the key typed handler is invoked when a Unicode character is entered.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0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JavaFX app window consists of several parts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window in which a JavaFX app’s GUI is displayed is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 as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an instance of class Stage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(package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javafx.stage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176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971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213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901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964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68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86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914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862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937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3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JavaFX app window consists of several parts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window in which a JavaFX app’s GUI is displayed is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 as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is an instance of class Stage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(package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javafx.stage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243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3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 that have children are typically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 containers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 their child nodes in the scene. You’ll use two layout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GridPane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nodes arranged in a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 container are a combination of controls and, in more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GUIs, possibly other layout containers.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59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visual element in the scene graph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—an instance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subclass of Node (package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javafx.scene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which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defines common attributes and behaviors for all nodes. With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exception of the first node in the scene graph—the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—each node in the scene graph has one parent. Nodes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have transforms (e.g., moving, rotating and scaling),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opacity (whether a node is transparent, partially transparent 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opaque), effects (e.g., drop shadows, blurs, reflection and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lighting) and more that we’ll introduce in later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14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 program is defined in a class that extends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javafx.application</a:t>
            </a:r>
            <a:r>
              <a:rPr lang="en-US" dirty="0"/>
              <a:t>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class overrides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defined in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javafx.application.Application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normally places UI controls in a scene and displays the scene in a stage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and places it in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</a:t>
            </a:r>
            <a:br>
              <a:rPr lang="en-US" dirty="0"/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created using the constructor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Scene(node, width, height)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constructor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specifies the width and height of the scene and places the node in the scene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DE6E4C-9EFA-43D4-A466-27E605DE36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9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67144"/>
            <a:ext cx="7772400" cy="660255"/>
          </a:xfrm>
          <a:noFill/>
        </p:spPr>
        <p:txBody>
          <a:bodyPr anchor="b"/>
          <a:lstStyle>
            <a:lvl1pPr algn="l">
              <a:defRPr sz="2800" b="1">
                <a:solidFill>
                  <a:srgbClr val="56A67B"/>
                </a:solidFill>
              </a:defRPr>
            </a:lvl1pPr>
          </a:lstStyle>
          <a:p>
            <a:r>
              <a:rPr lang="en-US" dirty="0"/>
              <a:t>Chapter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85800" y="1320583"/>
            <a:ext cx="788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Garamond" panose="02020404030301010803" pitchFamily="18" charset="0"/>
              </a:rPr>
              <a:t>ICS108 Object-Oriented Programming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85800" y="2909455"/>
            <a:ext cx="78295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763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38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1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7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5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182" y="989222"/>
            <a:ext cx="8543637" cy="54717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defRPr sz="2400" b="1">
                <a:latin typeface="Garamond" panose="02020404030301010803" pitchFamily="18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4469" y="221673"/>
            <a:ext cx="8515062" cy="566088"/>
          </a:xfrm>
          <a:solidFill>
            <a:srgbClr val="F1F7F4"/>
          </a:solidFill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0182" y="888491"/>
            <a:ext cx="854363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1782619" y="6504248"/>
            <a:ext cx="5577840" cy="307777"/>
          </a:xfrm>
          <a:prstGeom prst="rect">
            <a:avLst/>
          </a:prstGeom>
          <a:solidFill>
            <a:srgbClr val="F1F7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ICS108 Object-Oriented Programming:</a:t>
            </a:r>
            <a:r>
              <a:rPr lang="en-US" sz="1400" baseline="0" dirty="0">
                <a:latin typeface="Garamond" panose="02020404030301010803" pitchFamily="18" charset="0"/>
              </a:rPr>
              <a:t> c</a:t>
            </a:r>
            <a:r>
              <a:rPr lang="en-US" sz="1400" dirty="0">
                <a:latin typeface="Garamond" panose="02020404030301010803" pitchFamily="18" charset="0"/>
              </a:rPr>
              <a:t>hapter 14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233" y="6504248"/>
            <a:ext cx="1737360" cy="307777"/>
          </a:xfrm>
          <a:prstGeom prst="rect">
            <a:avLst/>
          </a:prstGeom>
          <a:solidFill>
            <a:srgbClr val="F1F7F4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Module 9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7394576" y="6504248"/>
            <a:ext cx="1737360" cy="307777"/>
          </a:xfrm>
          <a:solidFill>
            <a:srgbClr val="F1F7F4"/>
          </a:solidFill>
        </p:spPr>
        <p:txBody>
          <a:bodyPr/>
          <a:lstStyle>
            <a:lvl1pPr algn="ctr">
              <a:defRPr sz="1400">
                <a:latin typeface="Garamond" panose="02020404030301010803" pitchFamily="18" charset="0"/>
              </a:defRPr>
            </a:lvl1pPr>
          </a:lstStyle>
          <a:p>
            <a:fld id="{99AE015D-4E99-42B8-B1B4-4F7FEE987B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85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182" y="989222"/>
            <a:ext cx="8543637" cy="54717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defRPr sz="2400" b="1">
                <a:latin typeface="Garamond" panose="02020404030301010803" pitchFamily="18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4469" y="221673"/>
            <a:ext cx="8515062" cy="566088"/>
          </a:xfrm>
          <a:solidFill>
            <a:srgbClr val="F1F7F4"/>
          </a:solidFill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0182" y="888491"/>
            <a:ext cx="854363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1782619" y="6504248"/>
            <a:ext cx="5577840" cy="307777"/>
          </a:xfrm>
          <a:prstGeom prst="rect">
            <a:avLst/>
          </a:prstGeom>
          <a:solidFill>
            <a:srgbClr val="F1F7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ICS108 Object-Oriented Programming:</a:t>
            </a:r>
            <a:r>
              <a:rPr lang="en-US" sz="1400" baseline="0" dirty="0">
                <a:latin typeface="Garamond" panose="02020404030301010803" pitchFamily="18" charset="0"/>
              </a:rPr>
              <a:t> c</a:t>
            </a:r>
            <a:r>
              <a:rPr lang="en-US" sz="1400" dirty="0">
                <a:latin typeface="Garamond" panose="02020404030301010803" pitchFamily="18" charset="0"/>
              </a:rPr>
              <a:t>hapter 15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233" y="6504248"/>
            <a:ext cx="1737360" cy="307777"/>
          </a:xfrm>
          <a:prstGeom prst="rect">
            <a:avLst/>
          </a:prstGeom>
          <a:solidFill>
            <a:srgbClr val="F1F7F4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Module 9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7394576" y="6504248"/>
            <a:ext cx="1737360" cy="307777"/>
          </a:xfrm>
          <a:solidFill>
            <a:srgbClr val="F1F7F4"/>
          </a:solidFill>
        </p:spPr>
        <p:txBody>
          <a:bodyPr/>
          <a:lstStyle>
            <a:lvl1pPr algn="ctr">
              <a:defRPr sz="1400">
                <a:latin typeface="Garamond" panose="02020404030301010803" pitchFamily="18" charset="0"/>
              </a:defRPr>
            </a:lvl1pPr>
          </a:lstStyle>
          <a:p>
            <a:fld id="{99AE015D-4E99-42B8-B1B4-4F7FEE987B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182" y="989222"/>
            <a:ext cx="8543637" cy="54717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defRPr sz="2400" b="1">
                <a:latin typeface="Garamond" panose="02020404030301010803" pitchFamily="18" charset="0"/>
              </a:defRPr>
            </a:lvl1pPr>
            <a:lvl2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14469" y="221673"/>
            <a:ext cx="8515062" cy="566088"/>
          </a:xfrm>
          <a:solidFill>
            <a:srgbClr val="F1F7F4"/>
          </a:solidFill>
        </p:spPr>
        <p:txBody>
          <a:bodyPr anchor="b"/>
          <a:lstStyle>
            <a:lvl1pPr algn="l"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0182" y="888491"/>
            <a:ext cx="8543637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1782619" y="6504248"/>
            <a:ext cx="5577840" cy="307777"/>
          </a:xfrm>
          <a:prstGeom prst="rect">
            <a:avLst/>
          </a:prstGeom>
          <a:solidFill>
            <a:srgbClr val="F1F7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Garamond" panose="02020404030301010803" pitchFamily="18" charset="0"/>
              </a:rPr>
              <a:t>ICS108 Object-Oriented Programming:</a:t>
            </a:r>
            <a:r>
              <a:rPr lang="en-US" sz="1400" baseline="0" dirty="0">
                <a:latin typeface="Garamond" panose="02020404030301010803" pitchFamily="18" charset="0"/>
              </a:rPr>
              <a:t> c</a:t>
            </a:r>
            <a:r>
              <a:rPr lang="en-US" sz="1400" dirty="0">
                <a:latin typeface="Garamond" panose="02020404030301010803" pitchFamily="18" charset="0"/>
              </a:rPr>
              <a:t>hapter 16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9233" y="6504248"/>
            <a:ext cx="1737360" cy="307777"/>
          </a:xfrm>
          <a:prstGeom prst="rect">
            <a:avLst/>
          </a:prstGeom>
          <a:solidFill>
            <a:srgbClr val="F1F7F4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Module 7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7394576" y="6504248"/>
            <a:ext cx="1737360" cy="307777"/>
          </a:xfrm>
          <a:solidFill>
            <a:srgbClr val="F1F7F4"/>
          </a:solidFill>
        </p:spPr>
        <p:txBody>
          <a:bodyPr/>
          <a:lstStyle>
            <a:lvl1pPr algn="ctr">
              <a:defRPr sz="1400">
                <a:latin typeface="Garamond" panose="02020404030301010803" pitchFamily="18" charset="0"/>
              </a:defRPr>
            </a:lvl1pPr>
          </a:lstStyle>
          <a:p>
            <a:fld id="{99AE015D-4E99-42B8-B1B4-4F7FEE987B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4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1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3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3563"/>
            <a:ext cx="9144000" cy="6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927" y="877455"/>
            <a:ext cx="8543637" cy="5299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015D-4E99-42B8-B1B4-4F7FEE987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0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png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microsoft.com/office/2007/relationships/hdphoto" Target="../media/hdphoto2.wdp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hyperlink" Target="https://docs.oracle.com/javase/8/javafx/api/javafx/animation/Animation.html#cycleCountProperty" TargetMode="External"/><Relationship Id="rId4" Type="http://schemas.openxmlformats.org/officeDocument/2006/relationships/hyperlink" Target="https://docs.oracle.com/javase/8/javafx/api/javafx/animation/Animation.html#autoReverseProperty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09: JavaFX Graphical User Interfaces</a:t>
            </a: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1678704" y="3743925"/>
            <a:ext cx="6062066" cy="856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1800" dirty="0"/>
              <a:t>The new GUI tool for developing cross-platform rich GUI applications on desktop computers and on handheld devices</a:t>
            </a:r>
          </a:p>
        </p:txBody>
      </p:sp>
    </p:spTree>
    <p:extLst>
      <p:ext uri="{BB962C8B-B14F-4D97-AF65-F5344CB8AC3E}">
        <p14:creationId xmlns:p14="http://schemas.microsoft.com/office/powerpoint/2010/main" val="4018809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3" y="1071415"/>
            <a:ext cx="8529348" cy="5322070"/>
          </a:xfrm>
        </p:spPr>
        <p:txBody>
          <a:bodyPr>
            <a:normAutofit/>
          </a:bodyPr>
          <a:lstStyle/>
          <a:p>
            <a:r>
              <a:rPr lang="en-US" dirty="0"/>
              <a:t>Every JavaFX program is defined in a class that extends </a:t>
            </a:r>
            <a:r>
              <a:rPr lang="en-US" dirty="0" err="1">
                <a:solidFill>
                  <a:schemeClr val="accent2"/>
                </a:solidFill>
              </a:rPr>
              <a:t>javafx.application.Application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Overrides the start(Stage) method.</a:t>
            </a:r>
          </a:p>
          <a:p>
            <a:pPr lvl="1"/>
            <a:r>
              <a:rPr lang="en-US" dirty="0"/>
              <a:t>Contains Stage, Scene, Pane and Nodes.</a:t>
            </a:r>
          </a:p>
          <a:p>
            <a:r>
              <a:rPr lang="en-US" dirty="0"/>
              <a:t>A primary stage is automatically created when a JavaFX main class is launched.</a:t>
            </a:r>
          </a:p>
          <a:p>
            <a:r>
              <a:rPr lang="en-US" dirty="0"/>
              <a:t>You can have multiple stages displayed in a JavaFX program.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JavaFX App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37910" y="4562467"/>
            <a:ext cx="661907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Stage(); // Create a new stage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stage.setTitle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("Second Stage"); // Set the stage title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Set a scene with a button in the stage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stage.setScene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Scene(new Button("New Stage"), 200, 250));        </a:t>
            </a:r>
          </a:p>
          <a:p>
            <a:pPr>
              <a:spcBef>
                <a:spcPts val="600"/>
              </a:spcBef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stage.show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(); // Display the stage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510506" y="6125543"/>
            <a:ext cx="2484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MultipleStageDemo.java</a:t>
            </a:r>
          </a:p>
        </p:txBody>
      </p:sp>
    </p:spTree>
    <p:extLst>
      <p:ext uri="{BB962C8B-B14F-4D97-AF65-F5344CB8AC3E}">
        <p14:creationId xmlns:p14="http://schemas.microsoft.com/office/powerpoint/2010/main" val="3249205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the main method</a:t>
            </a:r>
          </a:p>
          <a:p>
            <a:pPr lvl="1">
              <a:spcBef>
                <a:spcPts val="2400"/>
              </a:spcBef>
            </a:pPr>
            <a:endParaRPr lang="en-US" dirty="0"/>
          </a:p>
          <a:p>
            <a:r>
              <a:rPr lang="en-US" dirty="0"/>
              <a:t>Create an instance of the class using its no-arg constructor.</a:t>
            </a:r>
          </a:p>
          <a:p>
            <a:r>
              <a:rPr lang="en-US" dirty="0"/>
              <a:t>Invokes its start method</a:t>
            </a:r>
          </a:p>
          <a:p>
            <a:pPr lvl="1"/>
            <a:r>
              <a:rPr lang="en-US" dirty="0"/>
              <a:t>Which normally places UI controls in a scene and displays the scene in a stage.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Running JavaFX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43469063"/>
              </p:ext>
            </p:extLst>
          </p:nvPr>
        </p:nvGraphicFramePr>
        <p:xfrm>
          <a:off x="2140418" y="1785291"/>
          <a:ext cx="5331126" cy="339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473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GUI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07023" y="6026317"/>
            <a:ext cx="61299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cannot directly place a Shape or an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a scene.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85" y="997117"/>
            <a:ext cx="8439150" cy="5029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109387"/>
            <a:ext cx="1878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can directly place an UI  Control or a Pane into a scene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1010" t="38918" r="32793" b="47577"/>
          <a:stretch/>
        </p:blipFill>
        <p:spPr>
          <a:xfrm>
            <a:off x="288099" y="1003926"/>
            <a:ext cx="2610376" cy="4613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89177" y="5503097"/>
            <a:ext cx="244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 = </a:t>
            </a:r>
            <a:r>
              <a:rPr lang="en-US" sz="1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Pane();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pane.getChildren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().add(image);</a:t>
            </a:r>
          </a:p>
        </p:txBody>
      </p:sp>
    </p:spTree>
    <p:extLst>
      <p:ext uri="{BB962C8B-B14F-4D97-AF65-F5344CB8AC3E}">
        <p14:creationId xmlns:p14="http://schemas.microsoft.com/office/powerpoint/2010/main" val="284181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932685"/>
            <a:ext cx="4274784" cy="51088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Display a Shape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9594" y="5981028"/>
            <a:ext cx="68448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 user can resize the stage. To prevent the user from resizing the stage, invoke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stage.setResizable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(false)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868" r="19486"/>
          <a:stretch/>
        </p:blipFill>
        <p:spPr>
          <a:xfrm>
            <a:off x="5033476" y="1007652"/>
            <a:ext cx="3912679" cy="4975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0026" y="3027512"/>
            <a:ext cx="1033949" cy="1172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25" y="2975176"/>
            <a:ext cx="893414" cy="101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2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987552"/>
            <a:ext cx="8581327" cy="5263299"/>
          </a:xfrm>
        </p:spPr>
        <p:txBody>
          <a:bodyPr/>
          <a:lstStyle/>
          <a:p>
            <a:r>
              <a:rPr lang="en-US" sz="2300" dirty="0"/>
              <a:t>The </a:t>
            </a:r>
            <a:r>
              <a:rPr lang="en-US" sz="2300" dirty="0" err="1">
                <a:solidFill>
                  <a:schemeClr val="accent5"/>
                </a:solidFill>
              </a:rPr>
              <a:t>javafx.scene.image.Image</a:t>
            </a:r>
            <a:r>
              <a:rPr lang="en-US" sz="2300" dirty="0"/>
              <a:t> class represents a graphical image.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solidFill>
                  <a:schemeClr val="accent5"/>
                </a:solidFill>
              </a:rPr>
              <a:t>ImageView</a:t>
            </a:r>
            <a:r>
              <a:rPr lang="en-US" dirty="0"/>
              <a:t> class can be used to display an image</a:t>
            </a:r>
            <a:r>
              <a:rPr lang="en-US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Image and </a:t>
            </a:r>
            <a:r>
              <a:rPr lang="en-US" dirty="0" err="1"/>
              <a:t>ImageView</a:t>
            </a:r>
            <a:r>
              <a:rPr lang="en-US" dirty="0"/>
              <a:t>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15" y="3915726"/>
            <a:ext cx="3200395" cy="2534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7680" y="5331016"/>
            <a:ext cx="5193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("us.gif");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(image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57695"/>
          <a:stretch/>
        </p:blipFill>
        <p:spPr bwMode="auto">
          <a:xfrm>
            <a:off x="5681115" y="1480463"/>
            <a:ext cx="3200395" cy="175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7680" y="1554064"/>
            <a:ext cx="519343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load image from a specified filename or a URL.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fileName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1" y="4057502"/>
            <a:ext cx="50939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created from an Image object.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set an Image to multiple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0183" y="608131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ShowImage.java</a:t>
            </a:r>
          </a:p>
        </p:txBody>
      </p:sp>
    </p:spTree>
    <p:extLst>
      <p:ext uri="{BB962C8B-B14F-4D97-AF65-F5344CB8AC3E}">
        <p14:creationId xmlns:p14="http://schemas.microsoft.com/office/powerpoint/2010/main" val="293106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930574"/>
            <a:ext cx="5758858" cy="4722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936" y="5177223"/>
            <a:ext cx="4630393" cy="123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3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automatically laying out nodes in a desired location and size.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Layout Panes and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104" y="1756045"/>
            <a:ext cx="6682631" cy="2375553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209040" y="4131598"/>
            <a:ext cx="7254646" cy="2329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nodes</a:t>
            </a:r>
          </a:p>
          <a:p>
            <a:pPr lvl="1">
              <a:spcBef>
                <a:spcPts val="0"/>
              </a:spcBef>
            </a:pPr>
            <a:r>
              <a:rPr lang="en-US" sz="1800" dirty="0" err="1"/>
              <a:t>TextField</a:t>
            </a:r>
            <a:r>
              <a:rPr lang="en-US" sz="1800" dirty="0"/>
              <a:t> </a:t>
            </a:r>
            <a:r>
              <a:rPr lang="en-US" sz="1800" dirty="0" err="1"/>
              <a:t>textField</a:t>
            </a:r>
            <a:r>
              <a:rPr lang="en-US" sz="1800" dirty="0"/>
              <a:t> = new </a:t>
            </a:r>
            <a:r>
              <a:rPr lang="en-US" sz="1800" dirty="0" err="1"/>
              <a:t>TextField</a:t>
            </a:r>
            <a:r>
              <a:rPr lang="en-US" sz="1800" dirty="0"/>
              <a:t>(); </a:t>
            </a:r>
          </a:p>
          <a:p>
            <a:pPr>
              <a:spcBef>
                <a:spcPts val="0"/>
              </a:spcBef>
            </a:pPr>
            <a:r>
              <a:rPr lang="en-US" sz="1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Instantiate the respective class of the required layout</a:t>
            </a:r>
          </a:p>
          <a:p>
            <a:pPr lvl="1">
              <a:spcBef>
                <a:spcPts val="0"/>
              </a:spcBef>
            </a:pPr>
            <a:r>
              <a:rPr lang="en-US" sz="1600" dirty="0" err="1"/>
              <a:t>HBox</a:t>
            </a:r>
            <a:r>
              <a:rPr lang="en-US" sz="1600" dirty="0"/>
              <a:t> </a:t>
            </a:r>
            <a:r>
              <a:rPr lang="en-US" sz="1600" dirty="0" err="1"/>
              <a:t>hbox</a:t>
            </a:r>
            <a:r>
              <a:rPr lang="en-US" sz="1600" dirty="0"/>
              <a:t> = new </a:t>
            </a:r>
            <a:r>
              <a:rPr lang="en-US" sz="1600" dirty="0" err="1"/>
              <a:t>HBox</a:t>
            </a:r>
            <a:r>
              <a:rPr lang="en-US" sz="1600" dirty="0"/>
              <a:t>();   </a:t>
            </a:r>
            <a:r>
              <a:rPr lang="en-US" sz="1600" dirty="0" err="1"/>
              <a:t>FlowPane</a:t>
            </a:r>
            <a:r>
              <a:rPr lang="en-US" sz="1600" dirty="0"/>
              <a:t> root = new </a:t>
            </a:r>
            <a:r>
              <a:rPr lang="en-US" sz="1600" dirty="0" err="1"/>
              <a:t>FlowPane</a:t>
            </a:r>
            <a:r>
              <a:rPr lang="en-US" sz="1600" dirty="0"/>
              <a:t>();</a:t>
            </a:r>
          </a:p>
          <a:p>
            <a:pPr>
              <a:spcBef>
                <a:spcPts val="0"/>
              </a:spcBef>
            </a:pPr>
            <a:r>
              <a:rPr lang="en-US" sz="1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the properties of the layout</a:t>
            </a:r>
          </a:p>
          <a:p>
            <a:pPr lvl="1">
              <a:spcBef>
                <a:spcPts val="0"/>
              </a:spcBef>
            </a:pPr>
            <a:r>
              <a:rPr lang="en-US" sz="1800" dirty="0" err="1"/>
              <a:t>hbox.setSpacing</a:t>
            </a:r>
            <a:r>
              <a:rPr lang="en-US" sz="1800" dirty="0"/>
              <a:t>(10); </a:t>
            </a:r>
            <a:r>
              <a:rPr lang="en-US" sz="1800" dirty="0" err="1"/>
              <a:t>root.setHgap</a:t>
            </a:r>
            <a:r>
              <a:rPr lang="en-US" sz="1800" dirty="0"/>
              <a:t>(10);</a:t>
            </a:r>
          </a:p>
          <a:p>
            <a:pPr>
              <a:spcBef>
                <a:spcPts val="0"/>
              </a:spcBef>
            </a:pPr>
            <a:r>
              <a:rPr lang="en-US" sz="1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all the created nodes to the layout</a:t>
            </a:r>
          </a:p>
          <a:p>
            <a:pPr lvl="1">
              <a:spcBef>
                <a:spcPts val="0"/>
              </a:spcBef>
            </a:pPr>
            <a:r>
              <a:rPr lang="en-US" sz="1600" dirty="0" err="1"/>
              <a:t>hbox.getChildren</a:t>
            </a:r>
            <a:r>
              <a:rPr lang="en-US" sz="1600" dirty="0"/>
              <a:t>().add(</a:t>
            </a:r>
            <a:r>
              <a:rPr lang="en-US" sz="1600" dirty="0" err="1"/>
              <a:t>textField</a:t>
            </a:r>
            <a:r>
              <a:rPr lang="en-US" sz="1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11376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1071415"/>
            <a:ext cx="5542019" cy="517943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GridPane</a:t>
            </a:r>
            <a:r>
              <a:rPr lang="en-US" dirty="0"/>
              <a:t> arranges nodes in a grid (matrix) formation.</a:t>
            </a:r>
          </a:p>
          <a:p>
            <a:r>
              <a:rPr lang="en-US" dirty="0"/>
              <a:t>The nodes are placed in the specified column and row indices</a:t>
            </a:r>
          </a:p>
          <a:p>
            <a:r>
              <a:rPr lang="en-US" dirty="0"/>
              <a:t>By default, the grid pane will resize rows and columns to the preferred sizes of its contents.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GridPane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01" y="997870"/>
            <a:ext cx="3104750" cy="539496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444120"/>
              </p:ext>
            </p:extLst>
          </p:nvPr>
        </p:nvGraphicFramePr>
        <p:xfrm>
          <a:off x="1833966" y="4653061"/>
          <a:ext cx="2474452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618613">
                  <a:extLst>
                    <a:ext uri="{9D8B030D-6E8A-4147-A177-3AD203B41FA5}">
                      <a16:colId xmlns:a16="http://schemas.microsoft.com/office/drawing/2014/main" val="2751374842"/>
                    </a:ext>
                  </a:extLst>
                </a:gridCol>
                <a:gridCol w="618613">
                  <a:extLst>
                    <a:ext uri="{9D8B030D-6E8A-4147-A177-3AD203B41FA5}">
                      <a16:colId xmlns:a16="http://schemas.microsoft.com/office/drawing/2014/main" val="84493659"/>
                    </a:ext>
                  </a:extLst>
                </a:gridCol>
                <a:gridCol w="618613">
                  <a:extLst>
                    <a:ext uri="{9D8B030D-6E8A-4147-A177-3AD203B41FA5}">
                      <a16:colId xmlns:a16="http://schemas.microsoft.com/office/drawing/2014/main" val="4268589271"/>
                    </a:ext>
                  </a:extLst>
                </a:gridCol>
                <a:gridCol w="618613">
                  <a:extLst>
                    <a:ext uri="{9D8B030D-6E8A-4147-A177-3AD203B41FA5}">
                      <a16:colId xmlns:a16="http://schemas.microsoft.com/office/drawing/2014/main" val="2532335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22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083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096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15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GridPane</a:t>
            </a:r>
            <a:r>
              <a:rPr lang="en-US" dirty="0"/>
              <a:t>: Example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1031427"/>
            <a:ext cx="5746051" cy="5135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793" y="1003825"/>
            <a:ext cx="2977148" cy="21695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03321" y="4837956"/>
            <a:ext cx="39106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gridPane.addRow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(2, </a:t>
            </a:r>
          </a:p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new Label("Last Name:"),new </a:t>
            </a:r>
            <a:r>
              <a:rPr lang="en-US" sz="1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());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71439" y="3408252"/>
            <a:ext cx="35269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gridPane.add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(new Label("First Name:"), 0, 0);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36793" y="3806803"/>
            <a:ext cx="27933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add a single component in a cell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15814" y="5625121"/>
            <a:ext cx="41047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Placing the specified nodes sequentially in a given row of the gridpane. If the row already contains nodes the specified nodes will be appended to the row.</a:t>
            </a:r>
          </a:p>
        </p:txBody>
      </p:sp>
    </p:spTree>
    <p:extLst>
      <p:ext uri="{BB962C8B-B14F-4D97-AF65-F5344CB8AC3E}">
        <p14:creationId xmlns:p14="http://schemas.microsoft.com/office/powerpoint/2010/main" val="333119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BorderPane can place nodes in five regions.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BorderPane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82846"/>
              </p:ext>
            </p:extLst>
          </p:nvPr>
        </p:nvGraphicFramePr>
        <p:xfrm>
          <a:off x="314469" y="1650184"/>
          <a:ext cx="8529350" cy="74168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923202">
                  <a:extLst>
                    <a:ext uri="{9D8B030D-6E8A-4147-A177-3AD203B41FA5}">
                      <a16:colId xmlns:a16="http://schemas.microsoft.com/office/drawing/2014/main" val="945257076"/>
                    </a:ext>
                  </a:extLst>
                </a:gridCol>
                <a:gridCol w="1377819">
                  <a:extLst>
                    <a:ext uri="{9D8B030D-6E8A-4147-A177-3AD203B41FA5}">
                      <a16:colId xmlns:a16="http://schemas.microsoft.com/office/drawing/2014/main" val="1740417043"/>
                    </a:ext>
                  </a:extLst>
                </a:gridCol>
                <a:gridCol w="1693065">
                  <a:extLst>
                    <a:ext uri="{9D8B030D-6E8A-4147-A177-3AD203B41FA5}">
                      <a16:colId xmlns:a16="http://schemas.microsoft.com/office/drawing/2014/main" val="2763683689"/>
                    </a:ext>
                  </a:extLst>
                </a:gridCol>
                <a:gridCol w="1389295">
                  <a:extLst>
                    <a:ext uri="{9D8B030D-6E8A-4147-A177-3AD203B41FA5}">
                      <a16:colId xmlns:a16="http://schemas.microsoft.com/office/drawing/2014/main" val="3299573900"/>
                    </a:ext>
                  </a:extLst>
                </a:gridCol>
                <a:gridCol w="1528198">
                  <a:extLst>
                    <a:ext uri="{9D8B030D-6E8A-4147-A177-3AD203B41FA5}">
                      <a16:colId xmlns:a16="http://schemas.microsoft.com/office/drawing/2014/main" val="460699305"/>
                    </a:ext>
                  </a:extLst>
                </a:gridCol>
                <a:gridCol w="1617771">
                  <a:extLst>
                    <a:ext uri="{9D8B030D-6E8A-4147-A177-3AD203B41FA5}">
                      <a16:colId xmlns:a16="http://schemas.microsoft.com/office/drawing/2014/main" val="32770485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Top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Bottom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Left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Right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Center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45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setTop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(node)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setBottom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(node)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setLeft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(node)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setRight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(node)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setCenter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(node)</a:t>
                      </a:r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54868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060" y="2809899"/>
            <a:ext cx="3879563" cy="35166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7159" t="4753" r="9782" b="12636"/>
          <a:stretch/>
        </p:blipFill>
        <p:spPr>
          <a:xfrm>
            <a:off x="620856" y="3147927"/>
            <a:ext cx="4343400" cy="26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1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To introduce </a:t>
            </a:r>
            <a:r>
              <a:rPr lang="en-US" dirty="0">
                <a:solidFill>
                  <a:srgbClr val="FF0000"/>
                </a:solidFill>
              </a:rPr>
              <a:t>Graphical user interface</a:t>
            </a:r>
            <a:r>
              <a:rPr lang="en-US" dirty="0"/>
              <a:t>, GUI (§14.1). </a:t>
            </a:r>
          </a:p>
          <a:p>
            <a:pPr>
              <a:spcBef>
                <a:spcPts val="1200"/>
              </a:spcBef>
            </a:pPr>
            <a:r>
              <a:rPr lang="en-US" dirty="0"/>
              <a:t>To distinguish between </a:t>
            </a:r>
            <a:r>
              <a:rPr lang="en-US" dirty="0">
                <a:solidFill>
                  <a:srgbClr val="FF0000"/>
                </a:solidFill>
              </a:rPr>
              <a:t>JavaFX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Swing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AWT</a:t>
            </a:r>
            <a:r>
              <a:rPr lang="en-US" dirty="0"/>
              <a:t> (§14.2). </a:t>
            </a:r>
          </a:p>
          <a:p>
            <a:pPr>
              <a:spcBef>
                <a:spcPts val="1200"/>
              </a:spcBef>
            </a:pPr>
            <a:r>
              <a:rPr lang="en-US" dirty="0"/>
              <a:t>To understand the </a:t>
            </a:r>
            <a:r>
              <a:rPr lang="en-US" dirty="0">
                <a:solidFill>
                  <a:srgbClr val="FF0000"/>
                </a:solidFill>
              </a:rPr>
              <a:t>structure of a JavaFX </a:t>
            </a:r>
            <a:r>
              <a:rPr lang="en-US" dirty="0"/>
              <a:t>application (§14.3). </a:t>
            </a:r>
          </a:p>
          <a:p>
            <a:pPr>
              <a:spcBef>
                <a:spcPts val="12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build</a:t>
            </a:r>
            <a:r>
              <a:rPr lang="en-US" dirty="0"/>
              <a:t> JavaFX </a:t>
            </a:r>
            <a:r>
              <a:rPr lang="en-US" dirty="0">
                <a:solidFill>
                  <a:srgbClr val="FF0000"/>
                </a:solidFill>
              </a:rPr>
              <a:t>GUIs</a:t>
            </a:r>
            <a:r>
              <a:rPr lang="en-US" dirty="0"/>
              <a:t> (§14.4).</a:t>
            </a:r>
          </a:p>
          <a:p>
            <a:pPr>
              <a:spcBef>
                <a:spcPts val="1200"/>
              </a:spcBef>
            </a:pPr>
            <a:r>
              <a:rPr lang="en-US"/>
              <a:t>To </a:t>
            </a:r>
            <a:r>
              <a:rPr lang="en-US" dirty="0"/>
              <a:t>use the </a:t>
            </a:r>
            <a:r>
              <a:rPr lang="en-US" dirty="0">
                <a:solidFill>
                  <a:srgbClr val="FF0000"/>
                </a:solidFill>
              </a:rPr>
              <a:t>common properties </a:t>
            </a:r>
            <a:r>
              <a:rPr lang="en-US" dirty="0"/>
              <a:t>for nodes (§14.6).</a:t>
            </a:r>
          </a:p>
          <a:p>
            <a:pPr>
              <a:spcBef>
                <a:spcPts val="1200"/>
              </a:spcBef>
            </a:pPr>
            <a:r>
              <a:rPr lang="en-US" dirty="0"/>
              <a:t>To use Color, Font, Image and </a:t>
            </a:r>
            <a:r>
              <a:rPr lang="en-US" dirty="0" err="1"/>
              <a:t>ImageView</a:t>
            </a:r>
            <a:r>
              <a:rPr lang="en-US" dirty="0"/>
              <a:t> classes (§14.7-9).</a:t>
            </a:r>
          </a:p>
          <a:p>
            <a:pPr>
              <a:spcBef>
                <a:spcPts val="1200"/>
              </a:spcBef>
            </a:pPr>
            <a:r>
              <a:rPr lang="en-US" dirty="0"/>
              <a:t>To understand </a:t>
            </a:r>
            <a:r>
              <a:rPr lang="en-US" dirty="0">
                <a:solidFill>
                  <a:srgbClr val="FF0000"/>
                </a:solidFill>
              </a:rPr>
              <a:t>layout</a:t>
            </a:r>
            <a:r>
              <a:rPr lang="en-US" dirty="0"/>
              <a:t> (§14.10).</a:t>
            </a:r>
          </a:p>
          <a:p>
            <a:pPr>
              <a:spcBef>
                <a:spcPts val="1200"/>
              </a:spcBef>
            </a:pPr>
            <a:r>
              <a:rPr lang="en-US" dirty="0"/>
              <a:t>To develop the </a:t>
            </a:r>
            <a:r>
              <a:rPr lang="en-US" dirty="0">
                <a:solidFill>
                  <a:srgbClr val="FF0000"/>
                </a:solidFill>
              </a:rPr>
              <a:t>reusable GUI component </a:t>
            </a:r>
            <a:r>
              <a:rPr lang="en-US" dirty="0" err="1">
                <a:solidFill>
                  <a:schemeClr val="accent5"/>
                </a:solidFill>
              </a:rPr>
              <a:t>ClockPane</a:t>
            </a:r>
            <a:r>
              <a:rPr lang="en-US" dirty="0"/>
              <a:t> for displaying an analog clock (§14.12).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9AE015D-4E99-42B8-B1B4-4F7FEE987B9B}" type="slidenum">
              <a:rPr lang="en-US" smtClean="0"/>
              <a:pPr algn="ct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0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1071415"/>
            <a:ext cx="4458453" cy="51794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Top/Bottom area: </a:t>
            </a:r>
          </a:p>
          <a:p>
            <a:pPr lvl="1"/>
            <a:r>
              <a:rPr lang="en-US" dirty="0"/>
              <a:t>Can shrink/expand horizontally and keep the height unchanged.</a:t>
            </a:r>
          </a:p>
          <a:p>
            <a:r>
              <a:rPr lang="en-US" dirty="0"/>
              <a:t>Left/Right area: </a:t>
            </a:r>
          </a:p>
          <a:p>
            <a:pPr lvl="1"/>
            <a:r>
              <a:rPr lang="en-US" dirty="0"/>
              <a:t>Can shrink/expand vertically and keep the length unchanged.</a:t>
            </a:r>
          </a:p>
          <a:p>
            <a:r>
              <a:rPr lang="en-US" dirty="0"/>
              <a:t>Center area: </a:t>
            </a:r>
          </a:p>
          <a:p>
            <a:pPr lvl="1"/>
            <a:r>
              <a:rPr lang="en-US" dirty="0"/>
              <a:t>Can shrink/expand in both directions.</a:t>
            </a:r>
          </a:p>
          <a:p>
            <a:r>
              <a:rPr lang="en-US" dirty="0"/>
              <a:t> If a certain area does not contain components, the area will be occupied by other areas.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BorderPane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36" y="946805"/>
            <a:ext cx="4070895" cy="286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4"/>
          <a:stretch/>
        </p:blipFill>
        <p:spPr>
          <a:xfrm>
            <a:off x="5607514" y="5176699"/>
            <a:ext cx="2377440" cy="1229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/>
          <a:stretch/>
        </p:blipFill>
        <p:spPr>
          <a:xfrm>
            <a:off x="5605363" y="3897790"/>
            <a:ext cx="2377440" cy="12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5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BorderPane: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1111045"/>
            <a:ext cx="4623824" cy="5190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921" t="2124" r="2706" b="3393"/>
          <a:stretch/>
        </p:blipFill>
        <p:spPr>
          <a:xfrm>
            <a:off x="4518085" y="1858297"/>
            <a:ext cx="4296697" cy="329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5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43" t="2187" r="1" b="-1"/>
          <a:stretch/>
        </p:blipFill>
        <p:spPr>
          <a:xfrm>
            <a:off x="4989250" y="2460031"/>
            <a:ext cx="3274006" cy="2407724"/>
          </a:xfrm>
          <a:prstGeom prst="rect">
            <a:avLst/>
          </a:prstGeo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and </a:t>
            </a:r>
            <a:r>
              <a:rPr lang="en-US" dirty="0" err="1"/>
              <a:t>VBox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54860" y="1058356"/>
            <a:ext cx="1364928" cy="4821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Garamond" panose="02020404030301010803" pitchFamily="18" charset="0"/>
              </a:rPr>
              <a:t>1. </a:t>
            </a:r>
            <a:r>
              <a:rPr lang="en-US" sz="2000" b="1" dirty="0" err="1">
                <a:solidFill>
                  <a:schemeClr val="tx1"/>
                </a:solidFill>
                <a:latin typeface="Garamond" panose="02020404030301010803" pitchFamily="18" charset="0"/>
              </a:rPr>
              <a:t>HBox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87180" y="1078247"/>
            <a:ext cx="5676076" cy="4689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Garamond" panose="02020404030301010803" pitchFamily="18" charset="0"/>
              </a:rPr>
              <a:t>lays out its children in a single horizontal row.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54860" y="1746126"/>
            <a:ext cx="1364928" cy="48216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Garamond" panose="02020404030301010803" pitchFamily="18" charset="0"/>
              </a:rPr>
              <a:t>2. </a:t>
            </a:r>
            <a:r>
              <a:rPr lang="en-US" sz="2000" b="1" dirty="0" err="1">
                <a:solidFill>
                  <a:schemeClr val="tx1"/>
                </a:solidFill>
                <a:latin typeface="Garamond" panose="02020404030301010803" pitchFamily="18" charset="0"/>
              </a:rPr>
              <a:t>VBox</a:t>
            </a:r>
            <a:endParaRPr lang="en-US" sz="2000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587180" y="1778669"/>
            <a:ext cx="5676076" cy="46898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Garamond" panose="02020404030301010803" pitchFamily="18" charset="0"/>
              </a:rPr>
              <a:t>lays out its children in a single vertical column.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68" y="5055308"/>
            <a:ext cx="5174788" cy="1448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62" y="2479091"/>
            <a:ext cx="2544300" cy="369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11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and </a:t>
            </a:r>
            <a:r>
              <a:rPr lang="en-US" dirty="0" err="1"/>
              <a:t>Vbox</a:t>
            </a:r>
            <a:r>
              <a:rPr lang="en-US" dirty="0"/>
              <a:t>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E92E5B-425C-4CA3-98BE-AE463322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965398"/>
            <a:ext cx="5883131" cy="3981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60F04-AFCC-4E8A-B4A4-4DB0F3697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10" y="3854766"/>
            <a:ext cx="4780610" cy="19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65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HBox</a:t>
            </a:r>
            <a:r>
              <a:rPr lang="en-US" dirty="0"/>
              <a:t> and </a:t>
            </a:r>
            <a:r>
              <a:rPr lang="en-US" dirty="0" err="1"/>
              <a:t>Vbox</a:t>
            </a:r>
            <a:r>
              <a:rPr lang="en-US" dirty="0"/>
              <a:t>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470DAD-6D80-41F7-A46D-7F70BA4CA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309" y="1023890"/>
            <a:ext cx="5063490" cy="523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An Insets object specifies the size of the border of a pane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Padding property: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331" y="2582782"/>
            <a:ext cx="6316731" cy="214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171" t="22192" r="19973" b="64207"/>
          <a:stretch/>
        </p:blipFill>
        <p:spPr>
          <a:xfrm>
            <a:off x="1759499" y="1570059"/>
            <a:ext cx="5347073" cy="101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180" y="4678628"/>
            <a:ext cx="3019882" cy="1738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124" y="4834829"/>
            <a:ext cx="2755542" cy="142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This case study develops a class that displays a clock on a pane.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Study: The </a:t>
            </a:r>
            <a:r>
              <a:rPr lang="en-US" dirty="0" err="1"/>
              <a:t>ClockPane</a:t>
            </a:r>
            <a:r>
              <a:rPr lang="en-US" dirty="0"/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02166"/>
              </p:ext>
            </p:extLst>
          </p:nvPr>
        </p:nvGraphicFramePr>
        <p:xfrm>
          <a:off x="300182" y="1857397"/>
          <a:ext cx="6582399" cy="341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icture" r:id="rId4" imgW="4400640" imgH="2286000" progId="Word.Picture.8">
                  <p:embed/>
                </p:oleObj>
              </mc:Choice>
              <mc:Fallback>
                <p:oleObj name="Picture" r:id="rId4" imgW="4400640" imgH="2286000" progId="Word.Picture.8">
                  <p:embed/>
                  <p:pic>
                    <p:nvPicPr>
                      <p:cNvPr id="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82" y="1857397"/>
                        <a:ext cx="6582399" cy="3417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581" y="2566066"/>
            <a:ext cx="2062128" cy="23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95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7144"/>
            <a:ext cx="3886200" cy="660255"/>
          </a:xfrm>
        </p:spPr>
        <p:txBody>
          <a:bodyPr/>
          <a:lstStyle/>
          <a:p>
            <a:r>
              <a:rPr lang="en-US" sz="2400" dirty="0"/>
              <a:t>Event-Driven Programming</a:t>
            </a:r>
          </a:p>
        </p:txBody>
      </p:sp>
    </p:spTree>
    <p:extLst>
      <p:ext uri="{BB962C8B-B14F-4D97-AF65-F5344CB8AC3E}">
        <p14:creationId xmlns:p14="http://schemas.microsoft.com/office/powerpoint/2010/main" val="3692476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To introduce </a:t>
            </a:r>
            <a:r>
              <a:rPr lang="en-US" dirty="0">
                <a:solidFill>
                  <a:srgbClr val="FF0000"/>
                </a:solidFill>
              </a:rPr>
              <a:t>event-driven programming </a:t>
            </a:r>
            <a:r>
              <a:rPr lang="en-US" dirty="0"/>
              <a:t>(§15.1).</a:t>
            </a:r>
          </a:p>
          <a:p>
            <a:pPr>
              <a:spcBef>
                <a:spcPts val="1200"/>
              </a:spcBef>
            </a:pPr>
            <a:r>
              <a:rPr lang="en-US" dirty="0"/>
              <a:t>To describe </a:t>
            </a:r>
            <a:r>
              <a:rPr lang="en-US" dirty="0">
                <a:solidFill>
                  <a:srgbClr val="FF0000"/>
                </a:solidFill>
              </a:rPr>
              <a:t>events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event sources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event classes </a:t>
            </a:r>
            <a:r>
              <a:rPr lang="en-US" dirty="0"/>
              <a:t>(§15.2).</a:t>
            </a:r>
          </a:p>
          <a:p>
            <a:pPr>
              <a:spcBef>
                <a:spcPts val="12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define handler </a:t>
            </a:r>
            <a:r>
              <a:rPr lang="en-US" dirty="0"/>
              <a:t>classes, </a:t>
            </a:r>
            <a:r>
              <a:rPr lang="en-US" dirty="0">
                <a:solidFill>
                  <a:srgbClr val="FF0000"/>
                </a:solidFill>
              </a:rPr>
              <a:t>register handler </a:t>
            </a:r>
            <a:r>
              <a:rPr lang="en-US" dirty="0"/>
              <a:t>objects with the source object, and write the </a:t>
            </a:r>
            <a:r>
              <a:rPr lang="en-US" dirty="0">
                <a:solidFill>
                  <a:srgbClr val="FF0000"/>
                </a:solidFill>
              </a:rPr>
              <a:t>code to handle events </a:t>
            </a:r>
            <a:r>
              <a:rPr lang="en-US" dirty="0"/>
              <a:t>(§15.3).</a:t>
            </a:r>
          </a:p>
          <a:p>
            <a:pPr>
              <a:spcBef>
                <a:spcPts val="1200"/>
              </a:spcBef>
            </a:pPr>
            <a:r>
              <a:rPr lang="en-US" dirty="0"/>
              <a:t>To define handler classes using </a:t>
            </a:r>
            <a:r>
              <a:rPr lang="en-US" dirty="0">
                <a:solidFill>
                  <a:srgbClr val="FF0000"/>
                </a:solidFill>
              </a:rPr>
              <a:t>inner classes </a:t>
            </a:r>
            <a:r>
              <a:rPr lang="en-US" dirty="0"/>
              <a:t>(§15.4).</a:t>
            </a:r>
          </a:p>
          <a:p>
            <a:pPr>
              <a:spcBef>
                <a:spcPts val="1200"/>
              </a:spcBef>
            </a:pPr>
            <a:r>
              <a:rPr lang="en-US" dirty="0"/>
              <a:t>To define handler classes using </a:t>
            </a:r>
            <a:r>
              <a:rPr lang="en-US" dirty="0">
                <a:solidFill>
                  <a:srgbClr val="FF0000"/>
                </a:solidFill>
              </a:rPr>
              <a:t>anonymous inner cl</a:t>
            </a:r>
            <a:r>
              <a:rPr lang="en-US" dirty="0"/>
              <a:t>asses (§15.5).</a:t>
            </a:r>
          </a:p>
          <a:p>
            <a:pPr>
              <a:spcBef>
                <a:spcPts val="1200"/>
              </a:spcBef>
            </a:pPr>
            <a:r>
              <a:rPr lang="en-US" dirty="0"/>
              <a:t>To simplify event handling using </a:t>
            </a:r>
            <a:r>
              <a:rPr lang="en-US" dirty="0">
                <a:solidFill>
                  <a:srgbClr val="FF0000"/>
                </a:solidFill>
              </a:rPr>
              <a:t>lambda expressions </a:t>
            </a:r>
            <a:r>
              <a:rPr lang="en-US" dirty="0"/>
              <a:t>(§15.6).</a:t>
            </a:r>
          </a:p>
          <a:p>
            <a:pPr>
              <a:spcBef>
                <a:spcPts val="1200"/>
              </a:spcBef>
            </a:pPr>
            <a:r>
              <a:rPr lang="en-US" dirty="0"/>
              <a:t>To develop a GUI application for a loan calculator (§15.7).</a:t>
            </a:r>
          </a:p>
          <a:p>
            <a:r>
              <a:rPr lang="en-US" dirty="0"/>
              <a:t>To write programs to deal with </a:t>
            </a:r>
            <a:r>
              <a:rPr lang="en-US" dirty="0" err="1">
                <a:solidFill>
                  <a:srgbClr val="FF0000"/>
                </a:solidFill>
              </a:rPr>
              <a:t>MouseEvents</a:t>
            </a:r>
            <a:r>
              <a:rPr lang="en-US" dirty="0"/>
              <a:t> (§15.8).</a:t>
            </a:r>
          </a:p>
          <a:p>
            <a:r>
              <a:rPr lang="en-US" dirty="0"/>
              <a:t>To write programs to deal with </a:t>
            </a:r>
            <a:r>
              <a:rPr lang="en-US" dirty="0" err="1">
                <a:solidFill>
                  <a:srgbClr val="FF0000"/>
                </a:solidFill>
              </a:rPr>
              <a:t>KeyEvents</a:t>
            </a:r>
            <a:r>
              <a:rPr lang="en-US" dirty="0"/>
              <a:t> (§15.9).</a:t>
            </a:r>
          </a:p>
          <a:p>
            <a:r>
              <a:rPr lang="en-US" dirty="0"/>
              <a:t>To use the Animation, </a:t>
            </a:r>
            <a:r>
              <a:rPr lang="en-US" dirty="0" err="1"/>
              <a:t>PathTransition</a:t>
            </a:r>
            <a:r>
              <a:rPr lang="en-US" dirty="0"/>
              <a:t>, </a:t>
            </a:r>
            <a:r>
              <a:rPr lang="en-US" dirty="0" err="1"/>
              <a:t>FadeTransition</a:t>
            </a:r>
            <a:r>
              <a:rPr lang="en-US" dirty="0"/>
              <a:t>, and Timeline classes to develop </a:t>
            </a:r>
            <a:r>
              <a:rPr lang="en-US" dirty="0">
                <a:solidFill>
                  <a:srgbClr val="FF0000"/>
                </a:solidFill>
              </a:rPr>
              <a:t>animations</a:t>
            </a:r>
            <a:r>
              <a:rPr lang="en-US" dirty="0"/>
              <a:t> (§15.11).</a:t>
            </a:r>
          </a:p>
          <a:p>
            <a:r>
              <a:rPr lang="en-US" dirty="0"/>
              <a:t>To develop an animation for simulating a </a:t>
            </a:r>
            <a:r>
              <a:rPr lang="en-US" dirty="0">
                <a:solidFill>
                  <a:srgbClr val="FF0000"/>
                </a:solidFill>
              </a:rPr>
              <a:t>bouncing ball </a:t>
            </a:r>
            <a:r>
              <a:rPr lang="en-US" dirty="0"/>
              <a:t>(§15.12).</a:t>
            </a:r>
          </a:p>
          <a:p>
            <a:pPr marL="0" indent="0">
              <a:spcBef>
                <a:spcPts val="1200"/>
              </a:spcBef>
              <a:buNone/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15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programming style that uses an event-and-response approach to programming.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vs. Event-Driven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/>
        </p:nvGraphicFramePr>
        <p:xfrm>
          <a:off x="314469" y="2196157"/>
          <a:ext cx="8515062" cy="2428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88222">
                  <a:extLst>
                    <a:ext uri="{9D8B030D-6E8A-4147-A177-3AD203B41FA5}">
                      <a16:colId xmlns:a16="http://schemas.microsoft.com/office/drawing/2014/main" val="328910773"/>
                    </a:ext>
                  </a:extLst>
                </a:gridCol>
                <a:gridCol w="4126840">
                  <a:extLst>
                    <a:ext uri="{9D8B030D-6E8A-4147-A177-3AD203B41FA5}">
                      <a16:colId xmlns:a16="http://schemas.microsoft.com/office/drawing/2014/main" val="3536171515"/>
                    </a:ext>
                  </a:extLst>
                </a:gridCol>
              </a:tblGrid>
              <a:tr h="5078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Procedural Programming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Event-Driven Programming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570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 of statements executed in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Objects that can fire events and objects that react to events.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089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 thing to happen is next thing in the list.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Next thing to happen depends on next event.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0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performed by the computer.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interaction</a:t>
                      </a:r>
                      <a:r>
                        <a:rPr lang="en-US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minimum)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is an interaction between user and 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82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17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user-friendly mechanism for interacting with an app(GUI).</a:t>
            </a:r>
          </a:p>
          <a:p>
            <a:pPr lvl="1"/>
            <a:r>
              <a:rPr lang="en-US" dirty="0"/>
              <a:t>Graphical: not just text. windows, menus, buttons, etc.</a:t>
            </a:r>
          </a:p>
          <a:p>
            <a:pPr lvl="1"/>
            <a:r>
              <a:rPr lang="en-US" dirty="0"/>
              <a:t>User: a person using the program.</a:t>
            </a:r>
          </a:p>
          <a:p>
            <a:pPr lvl="1"/>
            <a:r>
              <a:rPr lang="en-US" dirty="0"/>
              <a:t>Interface: a way to interact with the program.</a:t>
            </a:r>
          </a:p>
          <a:p>
            <a:r>
              <a:rPr lang="en-US" dirty="0"/>
              <a:t>GUIs are Built from GUI components, controls or widgets.</a:t>
            </a:r>
          </a:p>
          <a:p>
            <a:pPr lvl="1"/>
            <a:r>
              <a:rPr lang="en-US" dirty="0"/>
              <a:t>Objects with which the user interacts via the mouse, the keyboard or another form of input.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User Interface (GUI)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342" y="4057384"/>
            <a:ext cx="2342467" cy="24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2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When the user interacts with a control, such as clicking a Button or typing text into a </a:t>
            </a:r>
            <a:r>
              <a:rPr lang="en-US" dirty="0" err="1"/>
              <a:t>TextField</a:t>
            </a:r>
            <a:r>
              <a:rPr lang="en-US" dirty="0">
                <a:solidFill>
                  <a:srgbClr val="FF0000"/>
                </a:solidFill>
              </a:rPr>
              <a:t>, the control generates an event</a:t>
            </a:r>
            <a:r>
              <a:rPr lang="en-US" dirty="0"/>
              <a:t>, a type of signal to the program that something has happened.</a:t>
            </a:r>
          </a:p>
          <a:p>
            <a:pPr>
              <a:spcBef>
                <a:spcPts val="1200"/>
              </a:spcBef>
            </a:pPr>
            <a:r>
              <a:rPr lang="en-US" dirty="0"/>
              <a:t>Programs can respond to these events - event handling- to specify what should happen when each user interaction occurs. </a:t>
            </a:r>
          </a:p>
          <a:p>
            <a:pPr>
              <a:spcBef>
                <a:spcPts val="1200"/>
              </a:spcBef>
            </a:pPr>
            <a:r>
              <a:rPr lang="en-US" dirty="0"/>
              <a:t>An event in JavaFX is an object of the </a:t>
            </a:r>
            <a:r>
              <a:rPr lang="en-US" dirty="0" err="1">
                <a:solidFill>
                  <a:schemeClr val="accent5"/>
                </a:solidFill>
              </a:rPr>
              <a:t>javafx.event.Event</a:t>
            </a:r>
            <a:r>
              <a:rPr lang="en-US" dirty="0"/>
              <a:t> class.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Events examples: </a:t>
            </a:r>
            <a:r>
              <a:rPr lang="en-US" sz="1600" dirty="0"/>
              <a:t>Clicking a mouse,  Dragging the mouse, Pressing a key on the keyboard, Clicking the close-window button on a window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Event-Driven 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8" y="4158850"/>
            <a:ext cx="6554271" cy="138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27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5"/>
                </a:solidFill>
              </a:rPr>
              <a:t>java.util.EventObject</a:t>
            </a:r>
            <a:r>
              <a:rPr lang="en-US" dirty="0"/>
              <a:t> is the root class of the Java event classes.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javafx.event.Event</a:t>
            </a:r>
            <a:r>
              <a:rPr lang="en-US" dirty="0"/>
              <a:t> is the root class of the JavaFX event classes.</a:t>
            </a:r>
          </a:p>
          <a:p>
            <a:r>
              <a:rPr lang="en-US" dirty="0"/>
              <a:t>The subclasses of </a:t>
            </a:r>
            <a:r>
              <a:rPr lang="en-US" dirty="0" err="1"/>
              <a:t>EventObject</a:t>
            </a:r>
            <a:r>
              <a:rPr lang="en-US" dirty="0"/>
              <a:t> deal with specific types of events, such as </a:t>
            </a:r>
            <a:r>
              <a:rPr lang="en-US" dirty="0">
                <a:solidFill>
                  <a:srgbClr val="FF0000"/>
                </a:solidFill>
              </a:rPr>
              <a:t>action</a:t>
            </a:r>
            <a:r>
              <a:rPr lang="en-US" dirty="0"/>
              <a:t> events, </a:t>
            </a:r>
            <a:r>
              <a:rPr lang="en-US" dirty="0">
                <a:solidFill>
                  <a:srgbClr val="FF0000"/>
                </a:solidFill>
              </a:rPr>
              <a:t>window</a:t>
            </a:r>
            <a:r>
              <a:rPr lang="en-US" dirty="0"/>
              <a:t> events, </a:t>
            </a:r>
            <a:r>
              <a:rPr lang="en-US" dirty="0">
                <a:solidFill>
                  <a:srgbClr val="FF0000"/>
                </a:solidFill>
              </a:rPr>
              <a:t>mouse</a:t>
            </a:r>
            <a:r>
              <a:rPr lang="en-US" dirty="0"/>
              <a:t> events, and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events.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Events and Event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43" y="3399725"/>
            <a:ext cx="7968806" cy="29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57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subclasses of </a:t>
            </a:r>
            <a:r>
              <a:rPr lang="en-US" dirty="0" err="1"/>
              <a:t>EventObject</a:t>
            </a:r>
            <a:r>
              <a:rPr lang="en-US" dirty="0"/>
              <a:t> deal with special types of events, such as action</a:t>
            </a:r>
            <a:r>
              <a:rPr lang="ar-SA" dirty="0"/>
              <a:t> </a:t>
            </a:r>
            <a:r>
              <a:rPr lang="en-US" dirty="0"/>
              <a:t>events, window events, mouse events, and key events.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Selected User Events and Handlers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2" y="2363150"/>
            <a:ext cx="7424943" cy="35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811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rgbClr val="FF0000"/>
                </a:solidFill>
              </a:rPr>
              <a:t>An event handler </a:t>
            </a:r>
            <a:r>
              <a:rPr lang="en-US" sz="2200" dirty="0"/>
              <a:t>is an object that responds to a user interaction. </a:t>
            </a:r>
          </a:p>
          <a:p>
            <a:pPr>
              <a:spcBef>
                <a:spcPts val="600"/>
              </a:spcBef>
            </a:pPr>
            <a:r>
              <a:rPr lang="en-US" dirty="0"/>
              <a:t>Must be an instance of the </a:t>
            </a:r>
            <a:r>
              <a:rPr lang="en-US" dirty="0" err="1">
                <a:solidFill>
                  <a:schemeClr val="accent5"/>
                </a:solidFill>
              </a:rPr>
              <a:t>EventHandler</a:t>
            </a:r>
            <a:r>
              <a:rPr lang="en-US" dirty="0">
                <a:solidFill>
                  <a:schemeClr val="accent5"/>
                </a:solidFill>
              </a:rPr>
              <a:t>&lt;T extends Event&gt;</a:t>
            </a:r>
            <a:r>
              <a:rPr lang="en-US" dirty="0"/>
              <a:t> interface.</a:t>
            </a:r>
          </a:p>
          <a:p>
            <a:pPr>
              <a:spcBef>
                <a:spcPts val="600"/>
              </a:spcBef>
            </a:pPr>
            <a:r>
              <a:rPr lang="en-US" dirty="0"/>
              <a:t>Must override the</a:t>
            </a:r>
            <a:r>
              <a:rPr lang="en-US" b="0" dirty="0"/>
              <a:t> </a:t>
            </a:r>
            <a:r>
              <a:rPr lang="en-US" dirty="0">
                <a:solidFill>
                  <a:schemeClr val="accent5"/>
                </a:solidFill>
              </a:rPr>
              <a:t>handle(</a:t>
            </a:r>
            <a:r>
              <a:rPr lang="en-US" dirty="0" err="1">
                <a:solidFill>
                  <a:schemeClr val="accent5"/>
                </a:solidFill>
              </a:rPr>
              <a:t>ActionEvent</a:t>
            </a:r>
            <a:r>
              <a:rPr lang="en-US" dirty="0">
                <a:solidFill>
                  <a:schemeClr val="accent5"/>
                </a:solidFill>
              </a:rPr>
              <a:t> e)</a:t>
            </a:r>
            <a:r>
              <a:rPr lang="en-US" dirty="0"/>
              <a:t> method to respond to the event.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Event Handler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3142843" y="3405660"/>
            <a:ext cx="5883185" cy="2807883"/>
            <a:chOff x="314469" y="4268631"/>
            <a:chExt cx="4240214" cy="202373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469" y="4268631"/>
              <a:ext cx="4240214" cy="2023739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662940" y="4434787"/>
              <a:ext cx="360490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62940" y="5543497"/>
              <a:ext cx="3604904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7" name="Curved Connector 16"/>
          <p:cNvCxnSpPr/>
          <p:nvPr/>
        </p:nvCxnSpPr>
        <p:spPr>
          <a:xfrm rot="10800000" flipV="1">
            <a:off x="6178731" y="1972495"/>
            <a:ext cx="2207624" cy="12164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2" y="3867202"/>
            <a:ext cx="2808258" cy="17498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1157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Must be registered with the event source object.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source.</a:t>
            </a:r>
            <a:r>
              <a:rPr lang="en-US" dirty="0" err="1">
                <a:solidFill>
                  <a:srgbClr val="FF0000"/>
                </a:solidFill>
              </a:rPr>
              <a:t>setOnAction</a:t>
            </a:r>
            <a:r>
              <a:rPr lang="en-US" dirty="0"/>
              <a:t>(handler), </a:t>
            </a:r>
            <a:r>
              <a:rPr lang="en-US" dirty="0" err="1">
                <a:solidFill>
                  <a:srgbClr val="FF0000"/>
                </a:solidFill>
              </a:rPr>
              <a:t>setOnMousePressed</a:t>
            </a:r>
            <a:r>
              <a:rPr lang="en-US" dirty="0"/>
              <a:t>(handler), </a:t>
            </a:r>
            <a:r>
              <a:rPr lang="en-US" dirty="0" err="1">
                <a:solidFill>
                  <a:srgbClr val="FF0000"/>
                </a:solidFill>
              </a:rPr>
              <a:t>setOnKeyPressed</a:t>
            </a:r>
            <a:r>
              <a:rPr lang="en-US" dirty="0"/>
              <a:t>(handler)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Event Handler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397463" y="2390502"/>
            <a:ext cx="6570880" cy="3853544"/>
            <a:chOff x="1279897" y="2011203"/>
            <a:chExt cx="7145646" cy="429815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9897" y="2011203"/>
              <a:ext cx="7145646" cy="429815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205963" y="4676110"/>
              <a:ext cx="3629266" cy="25065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190727" y="3869342"/>
              <a:ext cx="3644502" cy="29521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7704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1: Without Handler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1012972"/>
            <a:ext cx="5812011" cy="5332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558" y="922618"/>
            <a:ext cx="2083206" cy="18707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46461" y="2967815"/>
            <a:ext cx="4385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user interface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nodes and set their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pane and set its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the node in the pane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place the pane in the scene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the scene in a stage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2603" y="4667839"/>
            <a:ext cx="3570208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event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handler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ButtonHandler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EventHandler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ActionEvent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Register the handler</a:t>
            </a:r>
          </a:p>
          <a:p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setOnAction</a:t>
            </a:r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74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2: With Handler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15" y="956047"/>
            <a:ext cx="4143676" cy="54084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804" y="1221129"/>
            <a:ext cx="4827540" cy="22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1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28" y="4045895"/>
            <a:ext cx="4629343" cy="21754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740" y="954327"/>
            <a:ext cx="5600519" cy="29250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1151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3: Moving a Circle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8" y="916746"/>
            <a:ext cx="3710637" cy="5544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213" y="2025570"/>
            <a:ext cx="5244346" cy="25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66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the application: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Create the user interface. </a:t>
            </a:r>
            <a:r>
              <a:rPr lang="en-US" b="1" dirty="0">
                <a:solidFill>
                  <a:srgbClr val="FF0000"/>
                </a:solidFill>
              </a:rPr>
              <a:t>What do we need?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Process the event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4: Display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34" y="1979084"/>
            <a:ext cx="4673885" cy="1419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9030" y="2630336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How many nodes do we need?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030" y="3507964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What are their types and properties?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9030" y="4432222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Which pane type do we need to use?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9030" y="5266686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aramond" panose="02020404030301010803" pitchFamily="18" charset="0"/>
              </a:rPr>
              <a:t>How do we place nodes in the pane?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36535" y="3555059"/>
            <a:ext cx="49954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user interface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nodes and set their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pane and set its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the node in a pane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scene and place the pane in the scene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scene in a stage</a:t>
            </a:r>
          </a:p>
        </p:txBody>
      </p:sp>
    </p:spTree>
    <p:extLst>
      <p:ext uri="{BB962C8B-B14F-4D97-AF65-F5344CB8AC3E}">
        <p14:creationId xmlns:p14="http://schemas.microsoft.com/office/powerpoint/2010/main" val="20742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Abstract Windows Toolkit (AWT )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Suit for developing simple graphical user interfaces.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Components depend on the target platform.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Prone to platform-specific bugs.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Swing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More robust, versatile, and flexible library.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Components depend less on the target platform.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Use less of the native GUI resources.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FF0000"/>
                </a:solidFill>
              </a:rPr>
              <a:t>JavaFX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Much simpler to learn and use.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Used as a standalone or integrated with many IDEs which produces the same code regardless of the IDE.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Provides a multitouch support for touch-enabled devices.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Has a built-in 2D, 3D, animation support, video and audio playback.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Easy to be customized with CSS.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Better threading support.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Uses the GPU for hardware-accelerated rendering.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History of GUI in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48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23" y="959693"/>
            <a:ext cx="4962530" cy="53987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4: Display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43918" y="959693"/>
            <a:ext cx="4404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user interface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nodes and set their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pane and set its properties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the node in a pane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scene and place the pane in the scene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scene in a stage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50765" y="2673948"/>
            <a:ext cx="35702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the event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the handler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ButtonHandler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EventHandler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ActionEvent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the handler</a:t>
            </a:r>
          </a:p>
          <a:p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setOnAction</a:t>
            </a:r>
            <a:r>
              <a:rPr lang="en-US" sz="16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36338"/>
          <a:stretch/>
        </p:blipFill>
        <p:spPr>
          <a:xfrm>
            <a:off x="4589418" y="4715927"/>
            <a:ext cx="4459224" cy="169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81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Handlers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47894" y="934275"/>
            <a:ext cx="8581637" cy="19788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 defined within the scope of another class.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defined with public, protected, private and default visibility modifier.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access the members of its outer class, even private members,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defined as static.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Compiled into a file named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OuterClass$InnerClass.class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72681" y="983026"/>
            <a:ext cx="2139846" cy="4097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/>
            </a:pPr>
            <a:r>
              <a:rPr lang="en-US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Inner Classes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47894" y="2961908"/>
            <a:ext cx="8581637" cy="22039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special kind of inner classes without a name.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define a class and create an object in one step.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implement all the abstract methods in the superclass or in the interface.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Generally, they are used whenever you need to  extend a superclass or implement an interface, but it cannot have an explicit extends or implements clause.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667881" y="3123719"/>
            <a:ext cx="2918462" cy="415896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+mj-lt"/>
              <a:buAutoNum type="arabicPeriod" startAt="2"/>
            </a:pPr>
            <a:r>
              <a:rPr lang="en-US" sz="1900" b="1" dirty="0">
                <a:solidFill>
                  <a:srgbClr val="FF0000"/>
                </a:solidFill>
                <a:latin typeface="Garamond" panose="02020404030301010803" pitchFamily="18" charset="0"/>
              </a:rPr>
              <a:t>Anonymous Classes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47894" y="5229921"/>
            <a:ext cx="8581637" cy="12310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viewed as an anonymous class with a concise syntax.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67881" y="5327577"/>
            <a:ext cx="2918462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880" indent="-457200">
              <a:buFont typeface="+mj-lt"/>
              <a:buAutoNum type="arabicPeriod" startAt="3"/>
            </a:pPr>
            <a:r>
              <a:rPr lang="en-US" sz="1900" b="1" dirty="0">
                <a:solidFill>
                  <a:srgbClr val="FF0000"/>
                </a:solidFill>
                <a:latin typeface="Garamond" panose="02020404030301010803" pitchFamily="18" charset="0"/>
              </a:rPr>
              <a:t>Lambda Expressions</a:t>
            </a:r>
          </a:p>
        </p:txBody>
      </p:sp>
    </p:spTree>
    <p:extLst>
      <p:ext uri="{BB962C8B-B14F-4D97-AF65-F5344CB8AC3E}">
        <p14:creationId xmlns:p14="http://schemas.microsoft.com/office/powerpoint/2010/main" val="1461733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anonymous class expression consists of the following: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Anonymous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07971" y="1616650"/>
            <a:ext cx="4971168" cy="17543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endParaRPr lang="en-US" altLang="en-US" sz="1800" b="1" dirty="0">
              <a:solidFill>
                <a:schemeClr val="accent5"/>
              </a:solidFill>
            </a:endParaRPr>
          </a:p>
          <a:p>
            <a:r>
              <a:rPr lang="en-US" altLang="en-US" sz="1800" b="1" dirty="0">
                <a:solidFill>
                  <a:schemeClr val="accent5"/>
                </a:solidFill>
              </a:rPr>
              <a:t>new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SuperClassName</a:t>
            </a:r>
            <a:r>
              <a:rPr lang="en-US" altLang="en-US" sz="1800" dirty="0"/>
              <a:t>/</a:t>
            </a:r>
            <a:r>
              <a:rPr lang="en-US" altLang="en-US" sz="1800" dirty="0" err="1"/>
              <a:t>InterfaceName</a:t>
            </a:r>
            <a:r>
              <a:rPr lang="en-US" altLang="en-US" sz="1800" dirty="0"/>
              <a:t>() {</a:t>
            </a:r>
          </a:p>
          <a:p>
            <a:r>
              <a:rPr lang="en-US" altLang="en-US" sz="1800" dirty="0"/>
              <a:t>  // Implement or override methods in superclass or interface</a:t>
            </a:r>
          </a:p>
          <a:p>
            <a:r>
              <a:rPr lang="en-US" altLang="en-US" sz="1800" dirty="0"/>
              <a:t>  // Other methods if necessary</a:t>
            </a:r>
          </a:p>
          <a:p>
            <a:r>
              <a:rPr lang="en-US" altLang="en-US" sz="1800" dirty="0"/>
              <a:t>}</a:t>
            </a:r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7" y="3895773"/>
            <a:ext cx="8204002" cy="25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14469" y="1616650"/>
            <a:ext cx="3473760" cy="2266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1A864B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1A864B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1A864B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new operator</a:t>
            </a:r>
          </a:p>
          <a:p>
            <a:r>
              <a:rPr lang="en-US" sz="1800" dirty="0"/>
              <a:t>The name of an interface to implement or a class to extend</a:t>
            </a:r>
          </a:p>
          <a:p>
            <a:r>
              <a:rPr lang="en-US" sz="1800" dirty="0"/>
              <a:t>Parentheses that contain the arguments to a constructor</a:t>
            </a:r>
          </a:p>
          <a:p>
            <a:r>
              <a:rPr lang="en-US" sz="1800" dirty="0"/>
              <a:t>A body, in which method declarations are allowed but statements are not.</a:t>
            </a:r>
          </a:p>
        </p:txBody>
      </p:sp>
    </p:spTree>
    <p:extLst>
      <p:ext uri="{BB962C8B-B14F-4D97-AF65-F5344CB8AC3E}">
        <p14:creationId xmlns:p14="http://schemas.microsoft.com/office/powerpoint/2010/main" val="2745238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A new feature in Java 8.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Lambda expressions can be viewed as an anonymous method with a concise syntax.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77" y="2066092"/>
            <a:ext cx="7188682" cy="1961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7876" y="4098409"/>
            <a:ext cx="4731094" cy="9184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5033" y="4133752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Garamond" panose="02020404030301010803" pitchFamily="18" charset="0"/>
              </a:rPr>
              <a:t>Syntax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876" y="5158646"/>
            <a:ext cx="5023613" cy="12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7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6" y="923547"/>
            <a:ext cx="4463014" cy="41220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20" y="1063449"/>
            <a:ext cx="4856227" cy="34478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Handlers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2420" y="5316286"/>
            <a:ext cx="32578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lambda expression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Inner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anonymous inner-class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73002" y="923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70334" y="23699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79553" y="2909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20" y="5044974"/>
            <a:ext cx="4721080" cy="88947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760049" y="923547"/>
            <a:ext cx="4303498" cy="14463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760049" y="2409359"/>
            <a:ext cx="4303498" cy="32807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760049" y="2769301"/>
            <a:ext cx="4303498" cy="15502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7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Calculator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099DD9-65CA-402E-A361-C825F29A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001" y="986239"/>
            <a:ext cx="4520530" cy="5200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D1F07-4DDB-424B-B363-1DD677C4AD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9"/>
          <a:stretch/>
        </p:blipFill>
        <p:spPr>
          <a:xfrm>
            <a:off x="314469" y="3621670"/>
            <a:ext cx="3754082" cy="2621604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1AF97FA-2093-474F-853F-2393F6513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182" y="989222"/>
            <a:ext cx="3754083" cy="2512735"/>
          </a:xfrm>
        </p:spPr>
        <p:txBody>
          <a:bodyPr/>
          <a:lstStyle/>
          <a:p>
            <a:r>
              <a:rPr lang="en-US" dirty="0"/>
              <a:t>Simple program to compute square of a given number using JavaFX</a:t>
            </a:r>
          </a:p>
        </p:txBody>
      </p:sp>
    </p:spTree>
    <p:extLst>
      <p:ext uri="{BB962C8B-B14F-4D97-AF65-F5344CB8AC3E}">
        <p14:creationId xmlns:p14="http://schemas.microsoft.com/office/powerpoint/2010/main" val="2285686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Fired whenever a mouse button is pressed, released, clicked, moved, or dragged on a node or a scene.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Mouse (pointer's) location is available relative to: 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Node, scene and screen.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Mouse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9" y="3402777"/>
            <a:ext cx="7334654" cy="3061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2573"/>
          <a:stretch/>
        </p:blipFill>
        <p:spPr>
          <a:xfrm>
            <a:off x="4017124" y="2272606"/>
            <a:ext cx="4686300" cy="4746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7645" y="2759748"/>
            <a:ext cx="808617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constants are defined in </a:t>
            </a:r>
            <a:r>
              <a:rPr lang="en-US" sz="2000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MouseButton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RIMARY, SECONDARY, MIDDLE, and NONE</a:t>
            </a:r>
          </a:p>
        </p:txBody>
      </p:sp>
    </p:spTree>
    <p:extLst>
      <p:ext uri="{BB962C8B-B14F-4D97-AF65-F5344CB8AC3E}">
        <p14:creationId xmlns:p14="http://schemas.microsoft.com/office/powerpoint/2010/main" val="975290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4926771"/>
            <a:ext cx="8543637" cy="7549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MOUSE_ENTERED and  MOUSE_EXITED are delivered only to the entered/exited node.</a:t>
            </a:r>
          </a:p>
          <a:p>
            <a:pPr>
              <a:spcBef>
                <a:spcPts val="600"/>
              </a:spcBef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Mouse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535395"/>
              </p:ext>
            </p:extLst>
          </p:nvPr>
        </p:nvGraphicFramePr>
        <p:xfrm>
          <a:off x="343214" y="973856"/>
          <a:ext cx="8457572" cy="3766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8897">
                  <a:extLst>
                    <a:ext uri="{9D8B030D-6E8A-4147-A177-3AD203B41FA5}">
                      <a16:colId xmlns:a16="http://schemas.microsoft.com/office/drawing/2014/main" val="3501158308"/>
                    </a:ext>
                  </a:extLst>
                </a:gridCol>
                <a:gridCol w="4220025">
                  <a:extLst>
                    <a:ext uri="{9D8B030D-6E8A-4147-A177-3AD203B41FA5}">
                      <a16:colId xmlns:a16="http://schemas.microsoft.com/office/drawing/2014/main" val="720234430"/>
                    </a:ext>
                  </a:extLst>
                </a:gridCol>
                <a:gridCol w="2378650">
                  <a:extLst>
                    <a:ext uri="{9D8B030D-6E8A-4147-A177-3AD203B41FA5}">
                      <a16:colId xmlns:a16="http://schemas.microsoft.com/office/drawing/2014/main" val="6405957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Mouse Event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Registrar Method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7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MOUSE_CLICKED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mouse button has been clicked (pressed and released on the same node).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setOnMouseClicked()</a:t>
                      </a:r>
                    </a:p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02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MOUSE_ENTERED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mouse enters a node.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setOnMouseEntered()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MOUSE_EXITED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occurs when mouse exits a node.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setOnMouseExited()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79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MOUSE_MOVED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mouse moves within a node and no buttons are pressed.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setOnMouseMoved()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2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MOUSE_PRESSED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mouse button is pressed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setOnMousePressed()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8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MOUSE_RELEASED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mouse button is released.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setOnMouseReleased()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28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MOUSE_DRAGGED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mouse moves with a pressed button.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setOnMouseDragged()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074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409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Moving a text by dragging the mouse.</a:t>
            </a:r>
          </a:p>
          <a:p>
            <a:pPr>
              <a:spcBef>
                <a:spcPts val="600"/>
              </a:spcBef>
            </a:pPr>
            <a:r>
              <a:rPr lang="en-US" dirty="0"/>
              <a:t>GUI Requirement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Pane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Text</a:t>
            </a:r>
          </a:p>
          <a:p>
            <a:pPr>
              <a:spcBef>
                <a:spcPts val="600"/>
              </a:spcBef>
            </a:pPr>
            <a:r>
              <a:rPr lang="en-US" dirty="0"/>
              <a:t>Event handling requirement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Handler type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Processing: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Mouse Events: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85"/>
          <a:stretch/>
        </p:blipFill>
        <p:spPr>
          <a:xfrm>
            <a:off x="4762147" y="1445247"/>
            <a:ext cx="3501109" cy="1536884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483062" y="2022842"/>
            <a:ext cx="1769918" cy="1115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00182" y="3981513"/>
            <a:ext cx="4246418" cy="1225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83062" y="4217212"/>
            <a:ext cx="3255001" cy="153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1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A864B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X and Y properties to the mouse x-coordinate and y-coordinate respectively.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343" y="3138278"/>
            <a:ext cx="4528715" cy="310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1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Fired whenever a key is </a:t>
            </a:r>
            <a:r>
              <a:rPr lang="en-US" dirty="0">
                <a:solidFill>
                  <a:schemeClr val="accent5"/>
                </a:solidFill>
              </a:rPr>
              <a:t>pressed</a:t>
            </a:r>
            <a:r>
              <a:rPr lang="en-US" dirty="0"/>
              <a:t>, </a:t>
            </a:r>
            <a:r>
              <a:rPr lang="en-US" dirty="0">
                <a:solidFill>
                  <a:schemeClr val="accent6"/>
                </a:solidFill>
              </a:rPr>
              <a:t>released</a:t>
            </a:r>
            <a:r>
              <a:rPr lang="en-US" dirty="0"/>
              <a:t>, or </a:t>
            </a:r>
            <a:r>
              <a:rPr lang="en-US" dirty="0">
                <a:solidFill>
                  <a:schemeClr val="accent4"/>
                </a:solidFill>
              </a:rPr>
              <a:t>typed</a:t>
            </a:r>
            <a:r>
              <a:rPr lang="en-US" dirty="0"/>
              <a:t> on a node or a scene.</a:t>
            </a:r>
          </a:p>
          <a:p>
            <a:r>
              <a:rPr lang="en-US" dirty="0"/>
              <a:t>Enable the use of the keys to control and perform actions, or get input from the keyboard.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Events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8" y="3369056"/>
            <a:ext cx="8048598" cy="241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8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1071414"/>
            <a:ext cx="5052422" cy="2214527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The window in which a JavaFX app’s is displayed 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An instance of class Stage (package </a:t>
            </a:r>
            <a:r>
              <a:rPr lang="en-US" sz="2000" dirty="0" err="1">
                <a:solidFill>
                  <a:schemeClr val="accent2"/>
                </a:solidFill>
              </a:rPr>
              <a:t>javafx.stage</a:t>
            </a:r>
            <a:r>
              <a:rPr lang="en-US" sz="2000" dirty="0"/>
              <a:t>)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JavaFX App Window Structure: 1)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11" y="3744845"/>
            <a:ext cx="4297288" cy="2651251"/>
          </a:xfrm>
          <a:prstGeom prst="rect">
            <a:avLst/>
          </a:prstGeom>
        </p:spPr>
      </p:pic>
      <p:cxnSp>
        <p:nvCxnSpPr>
          <p:cNvPr id="6" name="Curved Connector 5"/>
          <p:cNvCxnSpPr>
            <a:stCxn id="9" idx="0"/>
          </p:cNvCxnSpPr>
          <p:nvPr/>
        </p:nvCxnSpPr>
        <p:spPr>
          <a:xfrm rot="16200000" flipV="1">
            <a:off x="5589469" y="2733200"/>
            <a:ext cx="604794" cy="43002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9" idx="0"/>
          </p:cNvCxnSpPr>
          <p:nvPr/>
        </p:nvCxnSpPr>
        <p:spPr>
          <a:xfrm rot="16200000" flipV="1">
            <a:off x="6158576" y="3302307"/>
            <a:ext cx="234215" cy="35326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9" idx="2"/>
          </p:cNvCxnSpPr>
          <p:nvPr/>
        </p:nvCxnSpPr>
        <p:spPr>
          <a:xfrm rot="5400000" flipH="1">
            <a:off x="5424202" y="3583597"/>
            <a:ext cx="745237" cy="4490347"/>
          </a:xfrm>
          <a:prstGeom prst="curvedConnector4">
            <a:avLst>
              <a:gd name="adj1" fmla="val 24451"/>
              <a:gd name="adj2" fmla="val 58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40169" y="5185725"/>
            <a:ext cx="160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JavaFx components are nodes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 flipH="1">
            <a:off x="5847414" y="4006809"/>
            <a:ext cx="355603" cy="4033556"/>
          </a:xfrm>
          <a:prstGeom prst="curvedConnector4">
            <a:avLst>
              <a:gd name="adj1" fmla="val -15838"/>
              <a:gd name="adj2" fmla="val 599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9" idx="1"/>
          </p:cNvCxnSpPr>
          <p:nvPr/>
        </p:nvCxnSpPr>
        <p:spPr>
          <a:xfrm rot="10800000">
            <a:off x="1991639" y="5100181"/>
            <a:ext cx="5248531" cy="593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cxnSpLocks/>
            <a:stCxn id="9" idx="2"/>
          </p:cNvCxnSpPr>
          <p:nvPr/>
        </p:nvCxnSpPr>
        <p:spPr>
          <a:xfrm rot="5400000" flipH="1">
            <a:off x="4659806" y="2819201"/>
            <a:ext cx="626211" cy="6138164"/>
          </a:xfrm>
          <a:prstGeom prst="curvedConnector4">
            <a:avLst>
              <a:gd name="adj1" fmla="val -36505"/>
              <a:gd name="adj2" fmla="val 103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9" idx="0"/>
          </p:cNvCxnSpPr>
          <p:nvPr/>
        </p:nvCxnSpPr>
        <p:spPr>
          <a:xfrm rot="16200000" flipV="1">
            <a:off x="4720129" y="1863860"/>
            <a:ext cx="593375" cy="60503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 rot="16200000">
            <a:off x="3085959" y="1478900"/>
            <a:ext cx="556592" cy="39766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77184" y="3368401"/>
            <a:ext cx="231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Layout container to arrange the node</a:t>
            </a:r>
          </a:p>
        </p:txBody>
      </p:sp>
      <p:cxnSp>
        <p:nvCxnSpPr>
          <p:cNvPr id="18" name="Curved Connector 17"/>
          <p:cNvCxnSpPr>
            <a:stCxn id="16" idx="1"/>
          </p:cNvCxnSpPr>
          <p:nvPr/>
        </p:nvCxnSpPr>
        <p:spPr>
          <a:xfrm rot="10800000" flipV="1">
            <a:off x="4744276" y="3722343"/>
            <a:ext cx="1832908" cy="6243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846" y="4677893"/>
            <a:ext cx="1224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Scene graph of nodes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49" y="967424"/>
            <a:ext cx="3448456" cy="2025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51647" y="3133815"/>
            <a:ext cx="160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The stage</a:t>
            </a:r>
          </a:p>
        </p:txBody>
      </p:sp>
    </p:spTree>
    <p:extLst>
      <p:ext uri="{BB962C8B-B14F-4D97-AF65-F5344CB8AC3E}">
        <p14:creationId xmlns:p14="http://schemas.microsoft.com/office/powerpoint/2010/main" val="1610407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3514473"/>
            <a:ext cx="3287302" cy="2740431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"Key Typed" events</a:t>
            </a:r>
          </a:p>
          <a:p>
            <a:pPr>
              <a:spcBef>
                <a:spcPts val="1200"/>
              </a:spcBef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key typed events are generated for keys that don't generate Unicode characters. 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Action keys: F1, Enter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Modifier keys: Alt, Shift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Event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10704"/>
              </p:ext>
            </p:extLst>
          </p:nvPr>
        </p:nvGraphicFramePr>
        <p:xfrm>
          <a:off x="401709" y="1002521"/>
          <a:ext cx="8500605" cy="1927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355">
                  <a:extLst>
                    <a:ext uri="{9D8B030D-6E8A-4147-A177-3AD203B41FA5}">
                      <a16:colId xmlns:a16="http://schemas.microsoft.com/office/drawing/2014/main" val="3501158308"/>
                    </a:ext>
                  </a:extLst>
                </a:gridCol>
                <a:gridCol w="4241497">
                  <a:extLst>
                    <a:ext uri="{9D8B030D-6E8A-4147-A177-3AD203B41FA5}">
                      <a16:colId xmlns:a16="http://schemas.microsoft.com/office/drawing/2014/main" val="720234430"/>
                    </a:ext>
                  </a:extLst>
                </a:gridCol>
                <a:gridCol w="2390753">
                  <a:extLst>
                    <a:ext uri="{9D8B030D-6E8A-4147-A177-3AD203B41FA5}">
                      <a16:colId xmlns:a16="http://schemas.microsoft.com/office/drawing/2014/main" val="64059572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Mouse Event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Registrar Method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474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KEY_PRESSED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a key has been pressed.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setOnKeyPressed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02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KEY_RELEASED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a key has been released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setOnKeyReleased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09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KEY_TYPED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occurs when a character-generating key was typed (pressed and released).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setOnKeyTyped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798910"/>
                  </a:ext>
                </a:extLst>
              </a:tr>
            </a:tbl>
          </a:graphicData>
        </a:graphic>
      </p:graphicFrame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484" y="3720528"/>
            <a:ext cx="5242046" cy="224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65076" y="3329807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Constants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5714" y="6157090"/>
            <a:ext cx="14750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KeyEventDemo.java</a:t>
            </a:r>
          </a:p>
        </p:txBody>
      </p:sp>
    </p:spTree>
    <p:extLst>
      <p:ext uri="{BB962C8B-B14F-4D97-AF65-F5344CB8AC3E}">
        <p14:creationId xmlns:p14="http://schemas.microsoft.com/office/powerpoint/2010/main" val="1141119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Control Circle with Mouse and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37873-22B6-423E-93A0-FCE7D585E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1012242"/>
            <a:ext cx="4004956" cy="5418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90B9D-2053-4373-BB18-5563B255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11" y="1228358"/>
            <a:ext cx="4389120" cy="49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6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577864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JavaFX provides the Animation class with the core functionality for all animations.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An animation can run in a loop by setting </a:t>
            </a:r>
            <a:r>
              <a:rPr lang="en-US" sz="2000" dirty="0" err="1"/>
              <a:t>cycleCount</a:t>
            </a:r>
            <a:r>
              <a:rPr lang="en-US" sz="2000" dirty="0"/>
              <a:t>.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 An Animation with indefinite duration (a </a:t>
            </a:r>
            <a:r>
              <a:rPr lang="en-US" sz="2000" dirty="0" err="1"/>
              <a:t>cycleCount</a:t>
            </a:r>
            <a:r>
              <a:rPr lang="en-US" sz="2000" dirty="0"/>
              <a:t> of INDEFINITE) runs repeatedly until the stop() method is explicitly called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To make an animation run back and forth while looping, set the </a:t>
            </a:r>
            <a:r>
              <a:rPr lang="en-US" sz="2000" dirty="0" err="1"/>
              <a:t>autoReverse</a:t>
            </a:r>
            <a:r>
              <a:rPr lang="en-US" sz="2000" dirty="0"/>
              <a:t> -flag.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Animation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21" y="3409604"/>
            <a:ext cx="7658431" cy="284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97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94" y="971550"/>
            <a:ext cx="4322342" cy="40755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Timeline: Show/Hide a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5362" y="2247388"/>
            <a:ext cx="4197927" cy="883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41806" y="2514664"/>
            <a:ext cx="985652" cy="191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555329" y="1038519"/>
          <a:ext cx="3230436" cy="2293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0436">
                  <a:extLst>
                    <a:ext uri="{9D8B030D-6E8A-4147-A177-3AD203B41FA5}">
                      <a16:colId xmlns:a16="http://schemas.microsoft.com/office/drawing/2014/main" val="988526720"/>
                    </a:ext>
                  </a:extLst>
                </a:gridCol>
              </a:tblGrid>
              <a:tr h="4039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644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+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autoReverse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+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cycleCount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37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Timeline(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KeyFrame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keyFrames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+play()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+stop()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+pause()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29505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94" y="5160675"/>
            <a:ext cx="4883908" cy="10646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7162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ClockPane</a:t>
            </a:r>
            <a:r>
              <a:rPr lang="en-US" dirty="0"/>
              <a:t> (1/3)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115" r="2066"/>
          <a:stretch/>
        </p:blipFill>
        <p:spPr>
          <a:xfrm>
            <a:off x="4155380" y="1599667"/>
            <a:ext cx="4339538" cy="44039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70" y="944631"/>
            <a:ext cx="3784825" cy="54864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160" y="1718353"/>
            <a:ext cx="1545158" cy="1674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83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ClockPane</a:t>
            </a:r>
            <a:r>
              <a:rPr lang="en-US" dirty="0"/>
              <a:t> (2/3)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70" y="948773"/>
            <a:ext cx="4718909" cy="5394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9866"/>
          <a:stretch/>
        </p:blipFill>
        <p:spPr>
          <a:xfrm>
            <a:off x="5163026" y="4014703"/>
            <a:ext cx="3903157" cy="2177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024" y="948773"/>
            <a:ext cx="2656478" cy="2436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9726" b="67970"/>
          <a:stretch/>
        </p:blipFill>
        <p:spPr>
          <a:xfrm>
            <a:off x="4737275" y="3476943"/>
            <a:ext cx="4381976" cy="3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29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ClockPane</a:t>
            </a:r>
            <a:r>
              <a:rPr lang="en-US" dirty="0"/>
              <a:t> (3/3)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351" y="1130577"/>
            <a:ext cx="620077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60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Study: Bouncing Ball (1/3)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8" y="2568674"/>
            <a:ext cx="5669280" cy="378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071415"/>
            <a:ext cx="23828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1071415"/>
            <a:ext cx="2381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1071415"/>
            <a:ext cx="238283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606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Bouncing Ball (2/3)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69" y="966071"/>
            <a:ext cx="4060072" cy="5368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891" y="1967041"/>
            <a:ext cx="4051072" cy="32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2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1071414"/>
            <a:ext cx="8543637" cy="2026561"/>
          </a:xfrm>
        </p:spPr>
        <p:txBody>
          <a:bodyPr>
            <a:noAutofit/>
          </a:bodyPr>
          <a:lstStyle/>
          <a:p>
            <a:r>
              <a:rPr lang="en-US" dirty="0"/>
              <a:t>An instance of the class Scene (package </a:t>
            </a:r>
            <a:r>
              <a:rPr lang="en-US" dirty="0" err="1">
                <a:solidFill>
                  <a:schemeClr val="accent2"/>
                </a:solidFill>
              </a:rPr>
              <a:t>javafx.scene</a:t>
            </a:r>
            <a:r>
              <a:rPr lang="en-US" dirty="0"/>
              <a:t>).</a:t>
            </a:r>
          </a:p>
          <a:p>
            <a:r>
              <a:rPr lang="en-US" dirty="0"/>
              <a:t>The container for all content in a scene graph.</a:t>
            </a:r>
          </a:p>
          <a:p>
            <a:r>
              <a:rPr lang="en-US" dirty="0"/>
              <a:t>The stage contains one active scene that defines the GUI as a scene graph-tree data structure of an app’s visual elements.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JavaFX App Window Structure: 2)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11" y="3744845"/>
            <a:ext cx="4297288" cy="2651251"/>
          </a:xfrm>
          <a:prstGeom prst="rect">
            <a:avLst/>
          </a:prstGeom>
        </p:spPr>
      </p:pic>
      <p:cxnSp>
        <p:nvCxnSpPr>
          <p:cNvPr id="35" name="Curved Connector 34"/>
          <p:cNvCxnSpPr>
            <a:stCxn id="38" idx="0"/>
          </p:cNvCxnSpPr>
          <p:nvPr/>
        </p:nvCxnSpPr>
        <p:spPr>
          <a:xfrm rot="16200000" flipV="1">
            <a:off x="5589469" y="2733200"/>
            <a:ext cx="604794" cy="43002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38" idx="0"/>
          </p:cNvCxnSpPr>
          <p:nvPr/>
        </p:nvCxnSpPr>
        <p:spPr>
          <a:xfrm rot="16200000" flipV="1">
            <a:off x="6158576" y="3302307"/>
            <a:ext cx="234215" cy="35326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38" idx="2"/>
          </p:cNvCxnSpPr>
          <p:nvPr/>
        </p:nvCxnSpPr>
        <p:spPr>
          <a:xfrm rot="5400000" flipH="1">
            <a:off x="5424202" y="3583597"/>
            <a:ext cx="745237" cy="4490347"/>
          </a:xfrm>
          <a:prstGeom prst="curvedConnector4">
            <a:avLst>
              <a:gd name="adj1" fmla="val 24451"/>
              <a:gd name="adj2" fmla="val 58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240169" y="5185725"/>
            <a:ext cx="160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JavaFx components are nodes</a:t>
            </a:r>
          </a:p>
        </p:txBody>
      </p:sp>
      <p:cxnSp>
        <p:nvCxnSpPr>
          <p:cNvPr id="39" name="Curved Connector 38"/>
          <p:cNvCxnSpPr>
            <a:stCxn id="38" idx="2"/>
          </p:cNvCxnSpPr>
          <p:nvPr/>
        </p:nvCxnSpPr>
        <p:spPr>
          <a:xfrm rot="5400000" flipH="1">
            <a:off x="5847414" y="4006809"/>
            <a:ext cx="355603" cy="4033556"/>
          </a:xfrm>
          <a:prstGeom prst="curvedConnector4">
            <a:avLst>
              <a:gd name="adj1" fmla="val -15838"/>
              <a:gd name="adj2" fmla="val 599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8" idx="1"/>
          </p:cNvCxnSpPr>
          <p:nvPr/>
        </p:nvCxnSpPr>
        <p:spPr>
          <a:xfrm rot="10800000">
            <a:off x="1991639" y="5100181"/>
            <a:ext cx="5248531" cy="593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38" idx="0"/>
          </p:cNvCxnSpPr>
          <p:nvPr/>
        </p:nvCxnSpPr>
        <p:spPr>
          <a:xfrm rot="16200000" flipV="1">
            <a:off x="4720129" y="1863860"/>
            <a:ext cx="593375" cy="60503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/>
          <p:cNvSpPr/>
          <p:nvPr/>
        </p:nvSpPr>
        <p:spPr>
          <a:xfrm rot="16200000">
            <a:off x="3085959" y="1478900"/>
            <a:ext cx="556592" cy="39766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577184" y="3368401"/>
            <a:ext cx="231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Layout container to arrange the node</a:t>
            </a:r>
          </a:p>
        </p:txBody>
      </p:sp>
      <p:cxnSp>
        <p:nvCxnSpPr>
          <p:cNvPr id="46" name="Curved Connector 45"/>
          <p:cNvCxnSpPr>
            <a:stCxn id="45" idx="1"/>
          </p:cNvCxnSpPr>
          <p:nvPr/>
        </p:nvCxnSpPr>
        <p:spPr>
          <a:xfrm rot="10800000" flipV="1">
            <a:off x="4744276" y="3722343"/>
            <a:ext cx="1832908" cy="6243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846" y="4677893"/>
            <a:ext cx="1224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Scene graph of nodes</a:t>
            </a:r>
          </a:p>
        </p:txBody>
      </p:sp>
      <p:cxnSp>
        <p:nvCxnSpPr>
          <p:cNvPr id="18" name="Curved Connector 11">
            <a:extLst>
              <a:ext uri="{FF2B5EF4-FFF2-40B4-BE49-F238E27FC236}">
                <a16:creationId xmlns:a16="http://schemas.microsoft.com/office/drawing/2014/main" id="{D5E87C1E-37CD-493D-B3BA-7ED43EE154D0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9806" y="2819201"/>
            <a:ext cx="626211" cy="6138164"/>
          </a:xfrm>
          <a:prstGeom prst="curvedConnector4">
            <a:avLst>
              <a:gd name="adj1" fmla="val -36505"/>
              <a:gd name="adj2" fmla="val 103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95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Bouncing Ball (3/3)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540" y="1441893"/>
            <a:ext cx="4869046" cy="42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1071414"/>
            <a:ext cx="8543637" cy="20950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Nodes that have children.</a:t>
            </a:r>
          </a:p>
          <a:p>
            <a:pPr lvl="1"/>
            <a:r>
              <a:rPr lang="en-US" dirty="0"/>
              <a:t>Divide the scene into regions.</a:t>
            </a:r>
          </a:p>
          <a:p>
            <a:pPr lvl="1"/>
            <a:r>
              <a:rPr lang="en-US" dirty="0"/>
              <a:t>Arrange their children nodes in the scene.</a:t>
            </a:r>
          </a:p>
          <a:p>
            <a:pPr lvl="1"/>
            <a:r>
              <a:rPr lang="en-US" dirty="0"/>
              <a:t>Example: BorderPane, </a:t>
            </a:r>
            <a:r>
              <a:rPr lang="en-US" dirty="0" err="1"/>
              <a:t>Vbox</a:t>
            </a:r>
            <a:r>
              <a:rPr lang="en-US" dirty="0"/>
              <a:t> and </a:t>
            </a:r>
            <a:r>
              <a:rPr lang="en-US" dirty="0" err="1"/>
              <a:t>GridPane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JavaFX App Window Structure: 3) Layout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11" y="3744845"/>
            <a:ext cx="4297288" cy="2651251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24" idx="0"/>
          </p:cNvCxnSpPr>
          <p:nvPr/>
        </p:nvCxnSpPr>
        <p:spPr>
          <a:xfrm rot="16200000" flipV="1">
            <a:off x="5589469" y="2733200"/>
            <a:ext cx="604794" cy="43002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24" idx="0"/>
          </p:cNvCxnSpPr>
          <p:nvPr/>
        </p:nvCxnSpPr>
        <p:spPr>
          <a:xfrm rot="16200000" flipV="1">
            <a:off x="6158576" y="3302307"/>
            <a:ext cx="234215" cy="35326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4" idx="2"/>
          </p:cNvCxnSpPr>
          <p:nvPr/>
        </p:nvCxnSpPr>
        <p:spPr>
          <a:xfrm rot="5400000" flipH="1">
            <a:off x="5424202" y="3583597"/>
            <a:ext cx="745237" cy="4490347"/>
          </a:xfrm>
          <a:prstGeom prst="curvedConnector4">
            <a:avLst>
              <a:gd name="adj1" fmla="val 24451"/>
              <a:gd name="adj2" fmla="val 58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40169" y="5185725"/>
            <a:ext cx="160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JavaFx components are nodes</a:t>
            </a:r>
          </a:p>
        </p:txBody>
      </p:sp>
      <p:cxnSp>
        <p:nvCxnSpPr>
          <p:cNvPr id="25" name="Curved Connector 24"/>
          <p:cNvCxnSpPr>
            <a:stCxn id="24" idx="2"/>
          </p:cNvCxnSpPr>
          <p:nvPr/>
        </p:nvCxnSpPr>
        <p:spPr>
          <a:xfrm rot="5400000" flipH="1">
            <a:off x="5847414" y="4006809"/>
            <a:ext cx="355603" cy="4033556"/>
          </a:xfrm>
          <a:prstGeom prst="curvedConnector4">
            <a:avLst>
              <a:gd name="adj1" fmla="val -15838"/>
              <a:gd name="adj2" fmla="val 599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4" idx="1"/>
          </p:cNvCxnSpPr>
          <p:nvPr/>
        </p:nvCxnSpPr>
        <p:spPr>
          <a:xfrm rot="10800000">
            <a:off x="1991639" y="5100181"/>
            <a:ext cx="5248531" cy="593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4" idx="0"/>
          </p:cNvCxnSpPr>
          <p:nvPr/>
        </p:nvCxnSpPr>
        <p:spPr>
          <a:xfrm rot="16200000" flipV="1">
            <a:off x="4720129" y="1863860"/>
            <a:ext cx="593375" cy="60503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Brace 29"/>
          <p:cNvSpPr/>
          <p:nvPr/>
        </p:nvSpPr>
        <p:spPr>
          <a:xfrm rot="16200000">
            <a:off x="3085959" y="1478900"/>
            <a:ext cx="556592" cy="39766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77184" y="3368401"/>
            <a:ext cx="231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Layout container to arrange the node</a:t>
            </a:r>
          </a:p>
        </p:txBody>
      </p:sp>
      <p:cxnSp>
        <p:nvCxnSpPr>
          <p:cNvPr id="32" name="Curved Connector 31"/>
          <p:cNvCxnSpPr>
            <a:stCxn id="31" idx="1"/>
          </p:cNvCxnSpPr>
          <p:nvPr/>
        </p:nvCxnSpPr>
        <p:spPr>
          <a:xfrm rot="10800000" flipV="1">
            <a:off x="4744276" y="3722343"/>
            <a:ext cx="1832908" cy="6243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846" y="4677893"/>
            <a:ext cx="1224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Scene graph of nodes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51647" y="3133815"/>
            <a:ext cx="160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The stage</a:t>
            </a:r>
          </a:p>
        </p:txBody>
      </p:sp>
      <p:cxnSp>
        <p:nvCxnSpPr>
          <p:cNvPr id="29" name="Curved Connector 11">
            <a:extLst>
              <a:ext uri="{FF2B5EF4-FFF2-40B4-BE49-F238E27FC236}">
                <a16:creationId xmlns:a16="http://schemas.microsoft.com/office/drawing/2014/main" id="{1E13BAB2-8029-41E1-AE22-7362C6E197E1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9806" y="2819201"/>
            <a:ext cx="626211" cy="6138164"/>
          </a:xfrm>
          <a:prstGeom prst="curvedConnector4">
            <a:avLst>
              <a:gd name="adj1" fmla="val -36505"/>
              <a:gd name="adj2" fmla="val 103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46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182" y="1071414"/>
            <a:ext cx="8543637" cy="2095036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Each visual element, control, displayed in the scene is a node.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GUI controls, shapes, images, video, text and more.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An instance of a subclass of Node,  the base class for scene graph nodes defined in the package </a:t>
            </a:r>
            <a:r>
              <a:rPr lang="en-US" sz="2000" dirty="0" err="1"/>
              <a:t>javafx.scene</a:t>
            </a:r>
            <a:r>
              <a:rPr lang="en-US" sz="2000" dirty="0"/>
              <a:t>.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Node defines common attributes and behaviors for all nodes, opacity, effects and transforms.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JavaFX App Window Structure: 4)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11" y="3744845"/>
            <a:ext cx="4297288" cy="2651251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24" idx="0"/>
          </p:cNvCxnSpPr>
          <p:nvPr/>
        </p:nvCxnSpPr>
        <p:spPr>
          <a:xfrm rot="16200000" flipV="1">
            <a:off x="5589469" y="2733200"/>
            <a:ext cx="604794" cy="43002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24" idx="0"/>
          </p:cNvCxnSpPr>
          <p:nvPr/>
        </p:nvCxnSpPr>
        <p:spPr>
          <a:xfrm rot="16200000" flipV="1">
            <a:off x="6158576" y="3302307"/>
            <a:ext cx="234215" cy="35326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4" idx="2"/>
          </p:cNvCxnSpPr>
          <p:nvPr/>
        </p:nvCxnSpPr>
        <p:spPr>
          <a:xfrm rot="5400000" flipH="1">
            <a:off x="5424202" y="3583597"/>
            <a:ext cx="745237" cy="4490347"/>
          </a:xfrm>
          <a:prstGeom prst="curvedConnector4">
            <a:avLst>
              <a:gd name="adj1" fmla="val 24451"/>
              <a:gd name="adj2" fmla="val 589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40169" y="5185725"/>
            <a:ext cx="1603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JavaFx components are nodes</a:t>
            </a:r>
          </a:p>
        </p:txBody>
      </p:sp>
      <p:cxnSp>
        <p:nvCxnSpPr>
          <p:cNvPr id="25" name="Curved Connector 24"/>
          <p:cNvCxnSpPr>
            <a:stCxn id="24" idx="2"/>
          </p:cNvCxnSpPr>
          <p:nvPr/>
        </p:nvCxnSpPr>
        <p:spPr>
          <a:xfrm rot="5400000" flipH="1">
            <a:off x="5847414" y="4006809"/>
            <a:ext cx="355603" cy="4033556"/>
          </a:xfrm>
          <a:prstGeom prst="curvedConnector4">
            <a:avLst>
              <a:gd name="adj1" fmla="val -15838"/>
              <a:gd name="adj2" fmla="val 599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24" idx="1"/>
          </p:cNvCxnSpPr>
          <p:nvPr/>
        </p:nvCxnSpPr>
        <p:spPr>
          <a:xfrm rot="10800000">
            <a:off x="1991639" y="5100181"/>
            <a:ext cx="5248531" cy="5933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4" idx="0"/>
          </p:cNvCxnSpPr>
          <p:nvPr/>
        </p:nvCxnSpPr>
        <p:spPr>
          <a:xfrm rot="16200000" flipV="1">
            <a:off x="4720129" y="1863860"/>
            <a:ext cx="593375" cy="60503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51647" y="3133815"/>
            <a:ext cx="160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The stage</a:t>
            </a:r>
          </a:p>
        </p:txBody>
      </p:sp>
      <p:sp>
        <p:nvSpPr>
          <p:cNvPr id="30" name="Right Brace 29"/>
          <p:cNvSpPr/>
          <p:nvPr/>
        </p:nvSpPr>
        <p:spPr>
          <a:xfrm rot="16200000">
            <a:off x="3085959" y="1478900"/>
            <a:ext cx="556592" cy="39766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77184" y="3368401"/>
            <a:ext cx="231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Layout container to arrange the node</a:t>
            </a:r>
          </a:p>
        </p:txBody>
      </p:sp>
      <p:cxnSp>
        <p:nvCxnSpPr>
          <p:cNvPr id="32" name="Curved Connector 31"/>
          <p:cNvCxnSpPr>
            <a:stCxn id="31" idx="1"/>
          </p:cNvCxnSpPr>
          <p:nvPr/>
        </p:nvCxnSpPr>
        <p:spPr>
          <a:xfrm rot="10800000" flipV="1">
            <a:off x="4744276" y="3722343"/>
            <a:ext cx="1832908" cy="6243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846" y="4677893"/>
            <a:ext cx="12245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Garamond" panose="02020404030301010803" pitchFamily="18" charset="0"/>
              </a:rPr>
              <a:t>Scene graph of nodes</a:t>
            </a:r>
          </a:p>
        </p:txBody>
      </p:sp>
      <p:cxnSp>
        <p:nvCxnSpPr>
          <p:cNvPr id="22" name="Curved Connector 11">
            <a:extLst>
              <a:ext uri="{FF2B5EF4-FFF2-40B4-BE49-F238E27FC236}">
                <a16:creationId xmlns:a16="http://schemas.microsoft.com/office/drawing/2014/main" id="{7938CDEA-8140-41A0-8618-398CD94AD61C}"/>
              </a:ext>
            </a:extLst>
          </p:cNvPr>
          <p:cNvCxnSpPr>
            <a:cxnSpLocks/>
          </p:cNvCxnSpPr>
          <p:nvPr/>
        </p:nvCxnSpPr>
        <p:spPr>
          <a:xfrm rot="5400000" flipH="1">
            <a:off x="4659806" y="2819201"/>
            <a:ext cx="626211" cy="6138164"/>
          </a:xfrm>
          <a:prstGeom prst="curvedConnector4">
            <a:avLst>
              <a:gd name="adj1" fmla="val -36505"/>
              <a:gd name="adj2" fmla="val 1031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04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JavaFX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015D-4E99-42B8-B1B4-4F7FEE987B9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0" y="969553"/>
            <a:ext cx="343696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1. </a:t>
            </a:r>
            <a:r>
              <a:rPr lang="en-US" b="1" dirty="0" err="1">
                <a:latin typeface="Garamond" panose="02020404030301010803" pitchFamily="18" charset="0"/>
              </a:rPr>
              <a:t>JavaFx</a:t>
            </a:r>
            <a:r>
              <a:rPr lang="en-US" b="1" dirty="0">
                <a:latin typeface="Garamond" panose="02020404030301010803" pitchFamily="18" charset="0"/>
              </a:rPr>
              <a:t> main class EXTENDS the </a:t>
            </a:r>
            <a:r>
              <a:rPr lang="en-US" b="1" dirty="0">
                <a:solidFill>
                  <a:schemeClr val="accent5"/>
                </a:solidFill>
                <a:latin typeface="Garamond" panose="02020404030301010803" pitchFamily="18" charset="0"/>
              </a:rPr>
              <a:t>Application</a:t>
            </a:r>
            <a:r>
              <a:rPr lang="en-US" b="1" dirty="0">
                <a:latin typeface="Garamond" panose="02020404030301010803" pitchFamily="18" charset="0"/>
              </a:rPr>
              <a:t> class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7512" y="1557220"/>
            <a:ext cx="304621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2. Overrides the start method</a:t>
            </a:r>
          </a:p>
        </p:txBody>
      </p:sp>
      <p:sp>
        <p:nvSpPr>
          <p:cNvPr id="6" name="Rectangle 5"/>
          <p:cNvSpPr/>
          <p:nvPr/>
        </p:nvSpPr>
        <p:spPr>
          <a:xfrm>
            <a:off x="4781000" y="1984305"/>
            <a:ext cx="31518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signature of the start method is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70432" y="6218909"/>
            <a:ext cx="5719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MyJavaFx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called the main class and is a subtype of Application.</a:t>
            </a:r>
          </a:p>
        </p:txBody>
      </p:sp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4781000" y="2646467"/>
            <a:ext cx="4258159" cy="251652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GUI Design Steps: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Create a node and set its properties.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Create a pane and set its properties.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Place the node in a pane.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Create a scene and place the pane in the scene.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Place the scene in the stage.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Show the stage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171" y="5144196"/>
            <a:ext cx="3674106" cy="10787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04" y="913552"/>
            <a:ext cx="4116482" cy="5305357"/>
          </a:xfrm>
          <a:prstGeom prst="rect">
            <a:avLst/>
          </a:prstGeom>
        </p:spPr>
      </p:pic>
      <p:cxnSp>
        <p:nvCxnSpPr>
          <p:cNvPr id="16" name="Curved Connector 15"/>
          <p:cNvCxnSpPr/>
          <p:nvPr/>
        </p:nvCxnSpPr>
        <p:spPr>
          <a:xfrm rot="10800000" flipV="1">
            <a:off x="3781370" y="2242083"/>
            <a:ext cx="1987227" cy="4482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71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F35C4942EAED4B9A669BDCB1100ED7" ma:contentTypeVersion="7" ma:contentTypeDescription="Create a new document." ma:contentTypeScope="" ma:versionID="a0aef3e8174d5c14d666edb1b187d91d">
  <xsd:schema xmlns:xsd="http://www.w3.org/2001/XMLSchema" xmlns:xs="http://www.w3.org/2001/XMLSchema" xmlns:p="http://schemas.microsoft.com/office/2006/metadata/properties" xmlns:ns2="6e3f88ff-5199-493a-92f6-c01c5193736e" targetNamespace="http://schemas.microsoft.com/office/2006/metadata/properties" ma:root="true" ma:fieldsID="452a94b55ba987e8b5d897a5a5a9c6d7" ns2:_="">
    <xsd:import namespace="6e3f88ff-5199-493a-92f6-c01c519373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3f88ff-5199-493a-92f6-c01c519373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sisl xmlns:xsd="http://www.w3.org/2001/XMLSchema" xmlns:xsi="http://www.w3.org/2001/XMLSchema-instance" xmlns="http://www.boldonjames.com/2008/01/sie/internal/label" sislVersion="0" policy="f9677ce1-080b-4051-a037-2610debe14cb" origin="userSelected">
  <element uid="id_classification_nonbusiness" value=""/>
</sisl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910F92-738A-4E14-8F80-C507B3E043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3f88ff-5199-493a-92f6-c01c519373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22CDD5-C020-41C4-A088-AE61946284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78CD-4753-4985-80B8-23D98040F5EA}">
  <ds:schemaRefs>
    <ds:schemaRef ds:uri="http://www.w3.org/2001/XMLSchema"/>
    <ds:schemaRef ds:uri="http://www.boldonjames.com/2008/01/sie/internal/label"/>
  </ds:schemaRefs>
</ds:datastoreItem>
</file>

<file path=customXml/itemProps4.xml><?xml version="1.0" encoding="utf-8"?>
<ds:datastoreItem xmlns:ds="http://schemas.openxmlformats.org/officeDocument/2006/customXml" ds:itemID="{89ADC765-65CF-4479-BCFB-D1A4CDDE7A1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7114</TotalTime>
  <Words>4614</Words>
  <Application>Microsoft Office PowerPoint</Application>
  <PresentationFormat>On-screen Show (4:3)</PresentationFormat>
  <Paragraphs>581</Paragraphs>
  <Slides>60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Garamond</vt:lpstr>
      <vt:lpstr>Monotype Sorts</vt:lpstr>
      <vt:lpstr>Times New Roman</vt:lpstr>
      <vt:lpstr>Office Theme</vt:lpstr>
      <vt:lpstr>Picture</vt:lpstr>
      <vt:lpstr>Module 09: JavaFX Graphical User Interfaces</vt:lpstr>
      <vt:lpstr>Objectives</vt:lpstr>
      <vt:lpstr>Graphical User Interface (GUI)</vt:lpstr>
      <vt:lpstr>History of GUI in Java</vt:lpstr>
      <vt:lpstr>JavaFX App Window Structure: 1) Stage</vt:lpstr>
      <vt:lpstr>JavaFX App Window Structure: 2) Scene</vt:lpstr>
      <vt:lpstr>JavaFX App Window Structure: 3) Layout Container</vt:lpstr>
      <vt:lpstr>JavaFX App Window Structure: 4) Nodes</vt:lpstr>
      <vt:lpstr>Simple JavaFX Program</vt:lpstr>
      <vt:lpstr>JavaFX App Structure</vt:lpstr>
      <vt:lpstr>Running JavaFX App</vt:lpstr>
      <vt:lpstr>GUI Components</vt:lpstr>
      <vt:lpstr>Display a Shape (1)</vt:lpstr>
      <vt:lpstr>The Image and ImageView Classes</vt:lpstr>
      <vt:lpstr>Example</vt:lpstr>
      <vt:lpstr>Layout Panes and Groups</vt:lpstr>
      <vt:lpstr>GridPane</vt:lpstr>
      <vt:lpstr>GridPane: Example 1</vt:lpstr>
      <vt:lpstr>BorderPane</vt:lpstr>
      <vt:lpstr>BorderPane</vt:lpstr>
      <vt:lpstr>BorderPane: Example</vt:lpstr>
      <vt:lpstr>HBox and VBox</vt:lpstr>
      <vt:lpstr>HBox and Vbox: Example</vt:lpstr>
      <vt:lpstr>HBox and Vbox: Example</vt:lpstr>
      <vt:lpstr>Padding property: </vt:lpstr>
      <vt:lpstr>Case Study: The ClockPane Class</vt:lpstr>
      <vt:lpstr>Event-Driven Programming</vt:lpstr>
      <vt:lpstr>Objectives</vt:lpstr>
      <vt:lpstr>Procedural vs. Event-Driven Programming</vt:lpstr>
      <vt:lpstr>Event-Driven Programming</vt:lpstr>
      <vt:lpstr>Events and Event Sources</vt:lpstr>
      <vt:lpstr>Selected User Events and Handlers</vt:lpstr>
      <vt:lpstr>The Event Handler Object</vt:lpstr>
      <vt:lpstr>The Event Handler Object</vt:lpstr>
      <vt:lpstr>Example 1: Without Handler</vt:lpstr>
      <vt:lpstr>Example 2: With Handler</vt:lpstr>
      <vt:lpstr>Handlers</vt:lpstr>
      <vt:lpstr>Example 3: Moving a Circle </vt:lpstr>
      <vt:lpstr>Example 4: Display Images</vt:lpstr>
      <vt:lpstr>Example 4: Display Images</vt:lpstr>
      <vt:lpstr>Handlers Implementation</vt:lpstr>
      <vt:lpstr>Anonymous Classes</vt:lpstr>
      <vt:lpstr>Lambda Expressions</vt:lpstr>
      <vt:lpstr>Handlers Example</vt:lpstr>
      <vt:lpstr>Simple Calculator</vt:lpstr>
      <vt:lpstr>Mouse Events</vt:lpstr>
      <vt:lpstr>Mouse Events</vt:lpstr>
      <vt:lpstr>Mouse Events: Example</vt:lpstr>
      <vt:lpstr>Key Events</vt:lpstr>
      <vt:lpstr>Key Event Types</vt:lpstr>
      <vt:lpstr>Example: Control Circle with Mouse and Key</vt:lpstr>
      <vt:lpstr>Animations</vt:lpstr>
      <vt:lpstr>Animation </vt:lpstr>
      <vt:lpstr>Timeline: Show/Hide a Text</vt:lpstr>
      <vt:lpstr>Example: ClockPane (1/3)</vt:lpstr>
      <vt:lpstr>Example: ClockPane (2/3)</vt:lpstr>
      <vt:lpstr>Example: ClockPane (3/3)</vt:lpstr>
      <vt:lpstr>Case Study: Bouncing Ball (1/3)</vt:lpstr>
      <vt:lpstr>Bouncing Ball (2/3)</vt:lpstr>
      <vt:lpstr>Bouncing Ball (3/3)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Rashad Ahmed Othman</dc:creator>
  <cp:lastModifiedBy>Rashad othman</cp:lastModifiedBy>
  <cp:revision>1494</cp:revision>
  <dcterms:created xsi:type="dcterms:W3CDTF">2020-12-20T14:03:41Z</dcterms:created>
  <dcterms:modified xsi:type="dcterms:W3CDTF">2023-03-15T20:21:59Z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c7361313-1fb3-4762-ba39-39ae265aa501</vt:lpwstr>
  </property>
  <property fmtid="{D5CDD505-2E9C-101B-9397-08002B2CF9AE}" pid="3" name="bjClsUserRVM">
    <vt:lpwstr>[]</vt:lpwstr>
  </property>
  <property fmtid="{D5CDD505-2E9C-101B-9397-08002B2CF9AE}" pid="4" name="bjSaver">
    <vt:lpwstr>fu0dv9rnluInsNnD9ZD5YBRjU2JporR1</vt:lpwstr>
  </property>
  <property fmtid="{D5CDD505-2E9C-101B-9397-08002B2CF9AE}" pid="5" name="bjDocumentLabelXML">
    <vt:lpwstr>&lt;?xml version="1.0" encoding="us-ascii"?&gt;&lt;sisl xmlns:xsd="http://www.w3.org/2001/XMLSchema" xmlns:xsi="http://www.w3.org/2001/XMLSchema-instance" sislVersion="0" policy="f9677ce1-080b-4051-a037-2610debe14cb" origin="userSelected" xmlns="http://www.boldonj</vt:lpwstr>
  </property>
  <property fmtid="{D5CDD505-2E9C-101B-9397-08002B2CF9AE}" pid="6" name="bjDocumentLabelXML-0">
    <vt:lpwstr>ames.com/2008/01/sie/internal/label"&gt;&lt;element uid="id_classification_nonbusiness" value="" /&gt;&lt;/sisl&gt;</vt:lpwstr>
  </property>
  <property fmtid="{D5CDD505-2E9C-101B-9397-08002B2CF9AE}" pid="7" name="bjDocumentSecurityLabel">
    <vt:lpwstr>Public</vt:lpwstr>
  </property>
  <property fmtid="{D5CDD505-2E9C-101B-9397-08002B2CF9AE}" pid="8" name="ContentTypeId">
    <vt:lpwstr>0x0101008AF35C4942EAED4B9A669BDCB1100ED7</vt:lpwstr>
  </property>
</Properties>
</file>